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31">
          <p15:clr>
            <a:srgbClr val="A4A3A4"/>
          </p15:clr>
        </p15:guide>
        <p15:guide id="2" pos="2562">
          <p15:clr>
            <a:srgbClr val="A4A3A4"/>
          </p15:clr>
        </p15:guide>
        <p15:guide id="3" orient="horz" pos="180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56" roundtripDataSignature="AMtx7mjd2IgG/xsSCYxYDAIkjWlTA8p4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58957D-207F-439D-8AFE-65CD142E12D7}">
  <a:tblStyle styleId="{4A58957D-207F-439D-8AFE-65CD142E12D7}"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1"/>
        <p:guide pos="2562"/>
        <p:guide pos="180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 name="Google Shape;2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2" name="Google Shape;2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174" name="Google Shape;174;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191" name="Google Shape;19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212" name="Google Shape;212;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220" name="Google Shape;220;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31" name="Google Shape;231;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239" name="Google Shape;23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247" name="Google Shape;24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255" name="Google Shape;25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263" name="Google Shape;263;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00" name="Google Shape;30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 name="Google Shape;48;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308" name="Google Shape;308;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330" name="Google Shape;33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339" name="Google Shape;339;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367" name="Google Shape;367;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95" name="Google Shape;395;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403" name="Google Shape;403;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411" name="Google Shape;41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427" name="Google Shape;427;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439" name="Google Shape;43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447" name="Google Shape;447;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9" name="Google Shape;5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460" name="Google Shape;460;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473" name="Google Shape;473;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481" name="Google Shape;481;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520" name="Google Shape;520;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528" name="Google Shape;528;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545" name="Google Shape;545;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56" name="Google Shape;556;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564" name="Google Shape;564;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577" name="Google Shape;577;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643" name="Google Shape;643;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71" name="Google Shape;7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60" name="Google Shape;660;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668" name="Google Shape;668;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86" name="Google Shape;686;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694" name="Google Shape;694;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702" name="Google Shape;702;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4" name="Google Shape;714;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724" name="Google Shape;724;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7" name="Google Shape;747;p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p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79" name="Google Shape;7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89" name="Google Shape;8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118" name="Google Shape;11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149" name="Google Shape;149;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157" name="Google Shape;157;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latin typeface="Calibri"/>
                <a:ea typeface="Calibri"/>
                <a:cs typeface="Calibri"/>
                <a:sym typeface="Calibri"/>
              </a:rPr>
              <a:t>‹#›</a:t>
            </a:fld>
            <a:endParaRPr>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extLst>
    <p:ext uri="{DCECCB84-F9BA-43D5-87BE-67443E8EF086}">
      <p15:sldGuideLst>
        <p15:guide id="1" orient="horz" pos="180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52"/>
          <p:cNvSpPr/>
          <p:nvPr/>
        </p:nvSpPr>
        <p:spPr>
          <a:xfrm>
            <a:off x="7230071" y="5371562"/>
            <a:ext cx="1518364"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Calibri"/>
              <a:ea typeface="Calibri"/>
              <a:cs typeface="Calibri"/>
              <a:sym typeface="Calibri"/>
            </a:endParaRPr>
          </a:p>
        </p:txBody>
      </p:sp>
      <p:pic>
        <p:nvPicPr>
          <p:cNvPr id="16" name="Google Shape;16;p52"/>
          <p:cNvPicPr preferRelativeResize="0"/>
          <p:nvPr/>
        </p:nvPicPr>
        <p:blipFill rotWithShape="1">
          <a:blip r:embed="rId2">
            <a:alphaModFix amt="20000"/>
          </a:blip>
          <a:srcRect b="0" l="0" r="0" t="0"/>
          <a:stretch/>
        </p:blipFill>
        <p:spPr>
          <a:xfrm>
            <a:off x="506316" y="5349407"/>
            <a:ext cx="369984" cy="206823"/>
          </a:xfrm>
          <a:prstGeom prst="rect">
            <a:avLst/>
          </a:prstGeom>
          <a:noFill/>
          <a:ln>
            <a:noFill/>
          </a:ln>
        </p:spPr>
      </p:pic>
      <p:sp>
        <p:nvSpPr>
          <p:cNvPr id="17" name="Google Shape;17;p52"/>
          <p:cNvSpPr txBox="1"/>
          <p:nvPr/>
        </p:nvSpPr>
        <p:spPr>
          <a:xfrm>
            <a:off x="876300" y="5343295"/>
            <a:ext cx="174438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GESTIÓN DE PROYECTOS •  TEMA 02</a:t>
            </a:r>
            <a:endParaRPr b="0" i="0" sz="8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extLst>
    <p:ext uri="{DCECCB84-F9BA-43D5-87BE-67443E8EF086}">
      <p15:sldGuideLst>
        <p15:guide id="1" orient="horz" pos="1800">
          <p15:clr>
            <a:srgbClr val="FBAE40"/>
          </p15:clr>
        </p15:guide>
        <p15:guide id="2" pos="2880">
          <p15:clr>
            <a:srgbClr val="FBAE40"/>
          </p15:clr>
        </p15:guide>
        <p15:guide id="3" pos="5465">
          <p15:clr>
            <a:srgbClr val="FBAE40"/>
          </p15:clr>
        </p15:guide>
        <p15:guide id="4" pos="317">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p:nvPr/>
        </p:nvSpPr>
        <p:spPr>
          <a:xfrm>
            <a:off x="7230071" y="5371562"/>
            <a:ext cx="1518364"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Calibri"/>
              <a:ea typeface="Calibri"/>
              <a:cs typeface="Calibri"/>
              <a:sym typeface="Calibri"/>
            </a:endParaRPr>
          </a:p>
        </p:txBody>
      </p:sp>
      <p:sp>
        <p:nvSpPr>
          <p:cNvPr id="11" name="Google Shape;11;p50"/>
          <p:cNvSpPr txBox="1"/>
          <p:nvPr/>
        </p:nvSpPr>
        <p:spPr>
          <a:xfrm>
            <a:off x="876300" y="5343295"/>
            <a:ext cx="168988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GESTIÓN DE PROYECTOS •  TEMA 04</a:t>
            </a:r>
            <a:endParaRPr b="0" i="0" sz="800" u="none" cap="none" strike="noStrike">
              <a:solidFill>
                <a:srgbClr val="7F7F7F"/>
              </a:solidFill>
              <a:latin typeface="Calibri"/>
              <a:ea typeface="Calibri"/>
              <a:cs typeface="Calibri"/>
              <a:sym typeface="Calibri"/>
            </a:endParaRPr>
          </a:p>
        </p:txBody>
      </p:sp>
      <p:pic>
        <p:nvPicPr>
          <p:cNvPr id="12" name="Google Shape;12;p50"/>
          <p:cNvPicPr preferRelativeResize="0"/>
          <p:nvPr/>
        </p:nvPicPr>
        <p:blipFill rotWithShape="1">
          <a:blip r:embed="rId1">
            <a:alphaModFix amt="20000"/>
          </a:blip>
          <a:srcRect b="0" l="0" r="0" t="0"/>
          <a:stretch/>
        </p:blipFill>
        <p:spPr>
          <a:xfrm>
            <a:off x="506316" y="5349407"/>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767">
          <p15:clr>
            <a:srgbClr val="F26B43"/>
          </p15:clr>
        </p15:guide>
        <p15:guide id="3" pos="5465">
          <p15:clr>
            <a:srgbClr val="F26B43"/>
          </p15:clr>
        </p15:guide>
        <p15:guide id="4" pos="2980">
          <p15:clr>
            <a:srgbClr val="F26B43"/>
          </p15:clr>
        </p15:guide>
        <p15:guide id="5" pos="317">
          <p15:clr>
            <a:srgbClr val="F26B43"/>
          </p15:clr>
        </p15:guide>
        <p15:guide id="6" orient="horz" pos="575">
          <p15:clr>
            <a:srgbClr val="F26B43"/>
          </p15:clr>
        </p15:guide>
        <p15:guide id="7" orient="horz" pos="303">
          <p15:clr>
            <a:srgbClr val="F26B43"/>
          </p15:clr>
        </p15:guide>
        <p15:guide id="8" orient="horz" pos="3297">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0.png"/><Relationship Id="rId13" Type="http://schemas.openxmlformats.org/officeDocument/2006/relationships/image" Target="../media/image13.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6.png"/><Relationship Id="rId9"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16.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jpg"/></Relationships>
</file>

<file path=ppt/slides/_rels/slide32.xml.rels><?xml version="1.0" encoding="UTF-8" standalone="yes"?><Relationships xmlns="http://schemas.openxmlformats.org/package/2006/relationships"><Relationship Id="rId11" Type="http://schemas.openxmlformats.org/officeDocument/2006/relationships/image" Target="../media/image46.jpg"/><Relationship Id="rId10" Type="http://schemas.openxmlformats.org/officeDocument/2006/relationships/image" Target="../media/image51.png"/><Relationship Id="rId13" Type="http://schemas.openxmlformats.org/officeDocument/2006/relationships/image" Target="../media/image57.png"/><Relationship Id="rId12" Type="http://schemas.openxmlformats.org/officeDocument/2006/relationships/image" Target="../media/image70.jp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53.png"/><Relationship Id="rId9" Type="http://schemas.openxmlformats.org/officeDocument/2006/relationships/image" Target="../media/image52.png"/><Relationship Id="rId5" Type="http://schemas.openxmlformats.org/officeDocument/2006/relationships/image" Target="../media/image37.png"/><Relationship Id="rId6" Type="http://schemas.openxmlformats.org/officeDocument/2006/relationships/image" Target="../media/image43.jpg"/><Relationship Id="rId7" Type="http://schemas.openxmlformats.org/officeDocument/2006/relationships/image" Target="../media/image42.jpg"/><Relationship Id="rId8" Type="http://schemas.openxmlformats.org/officeDocument/2006/relationships/image" Target="../media/image5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2.png"/><Relationship Id="rId13" Type="http://schemas.openxmlformats.org/officeDocument/2006/relationships/image" Target="../media/image70.jpg"/><Relationship Id="rId12" Type="http://schemas.openxmlformats.org/officeDocument/2006/relationships/image" Target="../media/image46.jp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53.png"/><Relationship Id="rId9" Type="http://schemas.openxmlformats.org/officeDocument/2006/relationships/image" Target="../media/image77.jpg"/><Relationship Id="rId14" Type="http://schemas.openxmlformats.org/officeDocument/2006/relationships/image" Target="../media/image57.png"/><Relationship Id="rId5" Type="http://schemas.openxmlformats.org/officeDocument/2006/relationships/image" Target="../media/image37.png"/><Relationship Id="rId6" Type="http://schemas.openxmlformats.org/officeDocument/2006/relationships/image" Target="../media/image43.jpg"/><Relationship Id="rId7" Type="http://schemas.openxmlformats.org/officeDocument/2006/relationships/image" Target="../media/image42.jpg"/><Relationship Id="rId8" Type="http://schemas.openxmlformats.org/officeDocument/2006/relationships/image" Target="../media/image5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8.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 name="Google Shape;25;p1"/>
          <p:cNvSpPr/>
          <p:nvPr/>
        </p:nvSpPr>
        <p:spPr>
          <a:xfrm>
            <a:off x="3743325" y="-16622"/>
            <a:ext cx="5400675" cy="5731622"/>
          </a:xfrm>
          <a:prstGeom prst="rect">
            <a:avLst/>
          </a:prstGeom>
          <a:solidFill>
            <a:srgbClr val="2770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 name="Google Shape;26;p1"/>
          <p:cNvPicPr preferRelativeResize="0"/>
          <p:nvPr/>
        </p:nvPicPr>
        <p:blipFill rotWithShape="1">
          <a:blip r:embed="rId3">
            <a:alphaModFix/>
          </a:blip>
          <a:srcRect b="13575" l="0" r="0" t="23021"/>
          <a:stretch/>
        </p:blipFill>
        <p:spPr>
          <a:xfrm>
            <a:off x="4906532" y="1363020"/>
            <a:ext cx="3119475" cy="3878822"/>
          </a:xfrm>
          <a:prstGeom prst="rect">
            <a:avLst/>
          </a:prstGeom>
          <a:noFill/>
          <a:ln>
            <a:noFill/>
          </a:ln>
        </p:spPr>
      </p:pic>
      <p:sp>
        <p:nvSpPr>
          <p:cNvPr id="27" name="Google Shape;27;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PE" sz="900" u="none" cap="none" strike="noStrike">
                <a:solidFill>
                  <a:srgbClr val="6C6D6C"/>
                </a:solidFill>
                <a:latin typeface="Calibri"/>
                <a:ea typeface="Calibri"/>
                <a:cs typeface="Calibri"/>
                <a:sym typeface="Calibri"/>
              </a:rPr>
              <a:t>GESTIÓN DE PROYECTOS</a:t>
            </a:r>
            <a:endParaRPr b="0" i="0" sz="1400" u="none" cap="none" strike="noStrike">
              <a:solidFill>
                <a:srgbClr val="000000"/>
              </a:solidFill>
              <a:latin typeface="Calibri"/>
              <a:ea typeface="Calibri"/>
              <a:cs typeface="Calibri"/>
              <a:sym typeface="Calibri"/>
            </a:endParaRPr>
          </a:p>
        </p:txBody>
      </p:sp>
      <p:pic>
        <p:nvPicPr>
          <p:cNvPr id="28" name="Google Shape;28;p1"/>
          <p:cNvPicPr preferRelativeResize="0"/>
          <p:nvPr/>
        </p:nvPicPr>
        <p:blipFill rotWithShape="1">
          <a:blip r:embed="rId4">
            <a:alphaModFix amt="35000"/>
          </a:blip>
          <a:srcRect b="0" l="0" r="0" t="0"/>
          <a:stretch/>
        </p:blipFill>
        <p:spPr>
          <a:xfrm flipH="1">
            <a:off x="7671560" y="719809"/>
            <a:ext cx="330754" cy="210584"/>
          </a:xfrm>
          <a:prstGeom prst="rect">
            <a:avLst/>
          </a:prstGeom>
          <a:noFill/>
          <a:ln>
            <a:noFill/>
          </a:ln>
        </p:spPr>
      </p:pic>
      <p:pic>
        <p:nvPicPr>
          <p:cNvPr id="29" name="Google Shape;29;p1"/>
          <p:cNvPicPr preferRelativeResize="0"/>
          <p:nvPr/>
        </p:nvPicPr>
        <p:blipFill rotWithShape="1">
          <a:blip r:embed="rId5">
            <a:alphaModFix amt="35000"/>
          </a:blip>
          <a:srcRect b="0" l="0" r="0" t="0"/>
          <a:stretch/>
        </p:blipFill>
        <p:spPr>
          <a:xfrm>
            <a:off x="4602367" y="3922903"/>
            <a:ext cx="317533" cy="196092"/>
          </a:xfrm>
          <a:prstGeom prst="rect">
            <a:avLst/>
          </a:prstGeom>
          <a:noFill/>
          <a:ln>
            <a:noFill/>
          </a:ln>
        </p:spPr>
      </p:pic>
      <p:pic>
        <p:nvPicPr>
          <p:cNvPr id="30" name="Google Shape;30;p1"/>
          <p:cNvPicPr preferRelativeResize="0"/>
          <p:nvPr/>
        </p:nvPicPr>
        <p:blipFill rotWithShape="1">
          <a:blip r:embed="rId6">
            <a:alphaModFix amt="35000"/>
          </a:blip>
          <a:srcRect b="0" l="0" r="0" t="0"/>
          <a:stretch/>
        </p:blipFill>
        <p:spPr>
          <a:xfrm>
            <a:off x="4942267" y="2261866"/>
            <a:ext cx="114521" cy="114521"/>
          </a:xfrm>
          <a:prstGeom prst="rect">
            <a:avLst/>
          </a:prstGeom>
          <a:noFill/>
          <a:ln>
            <a:noFill/>
          </a:ln>
        </p:spPr>
      </p:pic>
      <p:pic>
        <p:nvPicPr>
          <p:cNvPr id="31" name="Google Shape;31;p1"/>
          <p:cNvPicPr preferRelativeResize="0"/>
          <p:nvPr/>
        </p:nvPicPr>
        <p:blipFill rotWithShape="1">
          <a:blip r:embed="rId4">
            <a:alphaModFix amt="35000"/>
          </a:blip>
          <a:srcRect b="0" l="0" r="0" t="0"/>
          <a:stretch/>
        </p:blipFill>
        <p:spPr>
          <a:xfrm flipH="1">
            <a:off x="4184978" y="1944047"/>
            <a:ext cx="272736" cy="173645"/>
          </a:xfrm>
          <a:prstGeom prst="rect">
            <a:avLst/>
          </a:prstGeom>
          <a:noFill/>
          <a:ln>
            <a:noFill/>
          </a:ln>
        </p:spPr>
      </p:pic>
      <p:sp>
        <p:nvSpPr>
          <p:cNvPr id="32" name="Google Shape;32;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2770D5"/>
                </a:solidFill>
                <a:latin typeface="Calibri"/>
                <a:ea typeface="Calibri"/>
                <a:cs typeface="Calibri"/>
                <a:sym typeface="Calibri"/>
              </a:rPr>
              <a:t>TEMA 04</a:t>
            </a:r>
            <a:endParaRPr b="0" i="0" sz="1400" u="none" cap="none" strike="noStrike">
              <a:solidFill>
                <a:srgbClr val="000000"/>
              </a:solidFill>
              <a:latin typeface="Calibri"/>
              <a:ea typeface="Calibri"/>
              <a:cs typeface="Calibri"/>
              <a:sym typeface="Calibri"/>
            </a:endParaRPr>
          </a:p>
        </p:txBody>
      </p:sp>
      <p:pic>
        <p:nvPicPr>
          <p:cNvPr id="33" name="Google Shape;33;p1"/>
          <p:cNvPicPr preferRelativeResize="0"/>
          <p:nvPr/>
        </p:nvPicPr>
        <p:blipFill rotWithShape="1">
          <a:blip r:embed="rId6">
            <a:alphaModFix amt="35000"/>
          </a:blip>
          <a:srcRect b="0" l="0" r="0" t="0"/>
          <a:stretch/>
        </p:blipFill>
        <p:spPr>
          <a:xfrm>
            <a:off x="7836937" y="3692222"/>
            <a:ext cx="76092" cy="76092"/>
          </a:xfrm>
          <a:prstGeom prst="rect">
            <a:avLst/>
          </a:prstGeom>
          <a:noFill/>
          <a:ln>
            <a:noFill/>
          </a:ln>
        </p:spPr>
      </p:pic>
      <p:pic>
        <p:nvPicPr>
          <p:cNvPr id="34" name="Google Shape;34;p1"/>
          <p:cNvPicPr preferRelativeResize="0"/>
          <p:nvPr/>
        </p:nvPicPr>
        <p:blipFill rotWithShape="1">
          <a:blip r:embed="rId4">
            <a:alphaModFix amt="35000"/>
          </a:blip>
          <a:srcRect b="0" l="0" r="0" t="0"/>
          <a:stretch/>
        </p:blipFill>
        <p:spPr>
          <a:xfrm flipH="1">
            <a:off x="8114327" y="3987789"/>
            <a:ext cx="286860" cy="182638"/>
          </a:xfrm>
          <a:prstGeom prst="rect">
            <a:avLst/>
          </a:prstGeom>
          <a:noFill/>
          <a:ln>
            <a:noFill/>
          </a:ln>
        </p:spPr>
      </p:pic>
      <p:pic>
        <p:nvPicPr>
          <p:cNvPr id="35" name="Google Shape;35;p1"/>
          <p:cNvPicPr preferRelativeResize="0"/>
          <p:nvPr/>
        </p:nvPicPr>
        <p:blipFill rotWithShape="1">
          <a:blip r:embed="rId7">
            <a:alphaModFix amt="35000"/>
          </a:blip>
          <a:srcRect b="0" l="0" r="0" t="0"/>
          <a:stretch/>
        </p:blipFill>
        <p:spPr>
          <a:xfrm>
            <a:off x="5616899" y="1065406"/>
            <a:ext cx="248554" cy="174528"/>
          </a:xfrm>
          <a:prstGeom prst="rect">
            <a:avLst/>
          </a:prstGeom>
          <a:noFill/>
          <a:ln>
            <a:noFill/>
          </a:ln>
        </p:spPr>
      </p:pic>
      <p:pic>
        <p:nvPicPr>
          <p:cNvPr id="36" name="Google Shape;36;p1"/>
          <p:cNvPicPr preferRelativeResize="0"/>
          <p:nvPr/>
        </p:nvPicPr>
        <p:blipFill rotWithShape="1">
          <a:blip r:embed="rId6">
            <a:alphaModFix amt="35000"/>
          </a:blip>
          <a:srcRect b="0" l="0" r="0" t="0"/>
          <a:stretch/>
        </p:blipFill>
        <p:spPr>
          <a:xfrm>
            <a:off x="8296306" y="2298119"/>
            <a:ext cx="114521" cy="114521"/>
          </a:xfrm>
          <a:prstGeom prst="rect">
            <a:avLst/>
          </a:prstGeom>
          <a:noFill/>
          <a:ln>
            <a:noFill/>
          </a:ln>
        </p:spPr>
      </p:pic>
      <p:pic>
        <p:nvPicPr>
          <p:cNvPr id="37" name="Google Shape;37;p1"/>
          <p:cNvPicPr preferRelativeResize="0"/>
          <p:nvPr/>
        </p:nvPicPr>
        <p:blipFill rotWithShape="1">
          <a:blip r:embed="rId6">
            <a:alphaModFix amt="35000"/>
          </a:blip>
          <a:srcRect b="0" l="0" r="0" t="0"/>
          <a:stretch/>
        </p:blipFill>
        <p:spPr>
          <a:xfrm>
            <a:off x="7310896" y="1309940"/>
            <a:ext cx="76092" cy="76092"/>
          </a:xfrm>
          <a:prstGeom prst="rect">
            <a:avLst/>
          </a:prstGeom>
          <a:noFill/>
          <a:ln>
            <a:noFill/>
          </a:ln>
        </p:spPr>
      </p:pic>
      <p:pic>
        <p:nvPicPr>
          <p:cNvPr id="38" name="Google Shape;38;p1"/>
          <p:cNvPicPr preferRelativeResize="0"/>
          <p:nvPr/>
        </p:nvPicPr>
        <p:blipFill rotWithShape="1">
          <a:blip r:embed="rId8">
            <a:alphaModFix amt="40000"/>
          </a:blip>
          <a:srcRect b="0" l="0" r="0" t="0"/>
          <a:stretch/>
        </p:blipFill>
        <p:spPr>
          <a:xfrm>
            <a:off x="4378423" y="2749601"/>
            <a:ext cx="563842" cy="563842"/>
          </a:xfrm>
          <a:prstGeom prst="rect">
            <a:avLst/>
          </a:prstGeom>
          <a:noFill/>
          <a:ln>
            <a:noFill/>
          </a:ln>
        </p:spPr>
      </p:pic>
      <p:pic>
        <p:nvPicPr>
          <p:cNvPr id="39" name="Google Shape;39;p1"/>
          <p:cNvPicPr preferRelativeResize="0"/>
          <p:nvPr/>
        </p:nvPicPr>
        <p:blipFill rotWithShape="1">
          <a:blip r:embed="rId9">
            <a:alphaModFix amt="39000"/>
          </a:blip>
          <a:srcRect b="0" l="0" r="0" t="0"/>
          <a:stretch/>
        </p:blipFill>
        <p:spPr>
          <a:xfrm>
            <a:off x="7791007" y="1314368"/>
            <a:ext cx="646640" cy="646640"/>
          </a:xfrm>
          <a:prstGeom prst="rect">
            <a:avLst/>
          </a:prstGeom>
          <a:noFill/>
          <a:ln>
            <a:noFill/>
          </a:ln>
        </p:spPr>
      </p:pic>
      <p:pic>
        <p:nvPicPr>
          <p:cNvPr id="40" name="Google Shape;40;p1"/>
          <p:cNvPicPr preferRelativeResize="0"/>
          <p:nvPr/>
        </p:nvPicPr>
        <p:blipFill rotWithShape="1">
          <a:blip r:embed="rId10">
            <a:alphaModFix amt="40000"/>
          </a:blip>
          <a:srcRect b="0" l="0" r="0" t="0"/>
          <a:stretch/>
        </p:blipFill>
        <p:spPr>
          <a:xfrm>
            <a:off x="4572000" y="1258457"/>
            <a:ext cx="643876" cy="643876"/>
          </a:xfrm>
          <a:prstGeom prst="rect">
            <a:avLst/>
          </a:prstGeom>
          <a:noFill/>
          <a:ln>
            <a:noFill/>
          </a:ln>
        </p:spPr>
      </p:pic>
      <p:pic>
        <p:nvPicPr>
          <p:cNvPr id="41" name="Google Shape;41;p1"/>
          <p:cNvPicPr preferRelativeResize="0"/>
          <p:nvPr/>
        </p:nvPicPr>
        <p:blipFill rotWithShape="1">
          <a:blip r:embed="rId11">
            <a:alphaModFix amt="40000"/>
          </a:blip>
          <a:srcRect b="0" l="0" r="0" t="0"/>
          <a:stretch/>
        </p:blipFill>
        <p:spPr>
          <a:xfrm>
            <a:off x="6304593" y="567170"/>
            <a:ext cx="691289" cy="691289"/>
          </a:xfrm>
          <a:prstGeom prst="rect">
            <a:avLst/>
          </a:prstGeom>
          <a:noFill/>
          <a:ln>
            <a:noFill/>
          </a:ln>
        </p:spPr>
      </p:pic>
      <p:pic>
        <p:nvPicPr>
          <p:cNvPr id="42" name="Google Shape;42;p1"/>
          <p:cNvPicPr preferRelativeResize="0"/>
          <p:nvPr/>
        </p:nvPicPr>
        <p:blipFill rotWithShape="1">
          <a:blip r:embed="rId12">
            <a:alphaModFix amt="40000"/>
          </a:blip>
          <a:srcRect b="0" l="0" r="0" t="0"/>
          <a:stretch/>
        </p:blipFill>
        <p:spPr>
          <a:xfrm>
            <a:off x="7836939" y="2769176"/>
            <a:ext cx="593087" cy="593087"/>
          </a:xfrm>
          <a:prstGeom prst="rect">
            <a:avLst/>
          </a:prstGeom>
          <a:noFill/>
          <a:ln>
            <a:noFill/>
          </a:ln>
        </p:spPr>
      </p:pic>
      <p:sp>
        <p:nvSpPr>
          <p:cNvPr id="43" name="Google Shape;43;p1"/>
          <p:cNvSpPr/>
          <p:nvPr/>
        </p:nvSpPr>
        <p:spPr>
          <a:xfrm>
            <a:off x="503238" y="3072231"/>
            <a:ext cx="3161210" cy="2234458"/>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2670D5"/>
              </a:buClr>
              <a:buSzPts val="1100"/>
              <a:buFont typeface="Arial"/>
              <a:buChar char="•"/>
            </a:pPr>
            <a:r>
              <a:rPr b="0" i="0" lang="es-PE" sz="1100" u="none" cap="none" strike="noStrike">
                <a:solidFill>
                  <a:schemeClr val="dk1"/>
                </a:solidFill>
                <a:latin typeface="Arial"/>
                <a:ea typeface="Arial"/>
                <a:cs typeface="Arial"/>
                <a:sym typeface="Arial"/>
              </a:rPr>
              <a:t>Definiciones: Entregables, Requisitos, Alcance</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2670D5"/>
              </a:buClr>
              <a:buSzPts val="1100"/>
              <a:buFont typeface="Arial"/>
              <a:buChar char="•"/>
            </a:pPr>
            <a:r>
              <a:rPr b="0" i="0" lang="es-PE" sz="1100" u="none" cap="none" strike="noStrike">
                <a:solidFill>
                  <a:schemeClr val="dk1"/>
                </a:solidFill>
                <a:latin typeface="Arial"/>
                <a:ea typeface="Arial"/>
                <a:cs typeface="Arial"/>
                <a:sym typeface="Arial"/>
              </a:rPr>
              <a:t>Entrega de Valor</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2670D5"/>
              </a:buClr>
              <a:buSzPts val="1100"/>
              <a:buFont typeface="Arial"/>
              <a:buChar char="•"/>
            </a:pPr>
            <a:r>
              <a:rPr b="0" i="0" lang="es-PE" sz="1100" u="none" cap="none" strike="noStrike">
                <a:solidFill>
                  <a:schemeClr val="dk1"/>
                </a:solidFill>
                <a:latin typeface="Arial"/>
                <a:ea typeface="Arial"/>
                <a:cs typeface="Arial"/>
                <a:sym typeface="Arial"/>
              </a:rPr>
              <a:t>Tipos de Requisitos</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2670D5"/>
              </a:buClr>
              <a:buSzPts val="1100"/>
              <a:buFont typeface="Arial"/>
              <a:buChar char="•"/>
            </a:pPr>
            <a:r>
              <a:rPr b="0" i="0" lang="es-PE" sz="1100" u="none" cap="none" strike="noStrike">
                <a:solidFill>
                  <a:schemeClr val="dk1"/>
                </a:solidFill>
                <a:latin typeface="Arial"/>
                <a:ea typeface="Arial"/>
                <a:cs typeface="Arial"/>
                <a:sym typeface="Arial"/>
              </a:rPr>
              <a:t>Recopilación de requisitos</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2670D5"/>
              </a:buClr>
              <a:buSzPts val="1100"/>
              <a:buFont typeface="Arial"/>
              <a:buChar char="•"/>
            </a:pPr>
            <a:r>
              <a:rPr b="0" i="0" lang="es-PE" sz="1100" u="none" cap="none" strike="noStrike">
                <a:solidFill>
                  <a:schemeClr val="dk1"/>
                </a:solidFill>
                <a:latin typeface="Arial"/>
                <a:ea typeface="Arial"/>
                <a:cs typeface="Arial"/>
                <a:sym typeface="Arial"/>
              </a:rPr>
              <a:t>Alcance del producto y del proyecto</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2670D5"/>
              </a:buClr>
              <a:buSzPts val="1100"/>
              <a:buFont typeface="Arial"/>
              <a:buChar char="•"/>
            </a:pPr>
            <a:r>
              <a:rPr b="0" i="0" lang="es-PE" sz="1100" u="none" cap="none" strike="noStrike">
                <a:solidFill>
                  <a:schemeClr val="dk1"/>
                </a:solidFill>
                <a:latin typeface="Arial"/>
                <a:ea typeface="Arial"/>
                <a:cs typeface="Arial"/>
                <a:sym typeface="Arial"/>
              </a:rPr>
              <a:t>Tipos de Entregables en un Proyecto</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2670D5"/>
              </a:buClr>
              <a:buSzPts val="1100"/>
              <a:buFont typeface="Arial"/>
              <a:buChar char="•"/>
            </a:pPr>
            <a:r>
              <a:rPr b="0" i="0" lang="es-PE" sz="1100" u="none" cap="none" strike="noStrike">
                <a:solidFill>
                  <a:schemeClr val="dk1"/>
                </a:solidFill>
                <a:latin typeface="Arial"/>
                <a:ea typeface="Arial"/>
                <a:cs typeface="Arial"/>
                <a:sym typeface="Arial"/>
              </a:rPr>
              <a:t>Equilibrio de las restricciones en competencia</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2670D5"/>
              </a:buClr>
              <a:buSzPts val="1100"/>
              <a:buFont typeface="Arial"/>
              <a:buChar char="•"/>
            </a:pPr>
            <a:r>
              <a:rPr b="0" i="0" lang="es-PE" sz="1100" u="none" cap="none" strike="noStrike">
                <a:solidFill>
                  <a:schemeClr val="dk1"/>
                </a:solidFill>
                <a:latin typeface="Arial"/>
                <a:ea typeface="Arial"/>
                <a:cs typeface="Arial"/>
                <a:sym typeface="Arial"/>
              </a:rPr>
              <a:t>Criterios de Aceptación de los Entregables</a:t>
            </a:r>
            <a:endParaRPr b="0" i="0" sz="1100" u="none" cap="none" strike="noStrike">
              <a:solidFill>
                <a:schemeClr val="dk1"/>
              </a:solidFill>
              <a:latin typeface="Arial"/>
              <a:ea typeface="Arial"/>
              <a:cs typeface="Arial"/>
              <a:sym typeface="Arial"/>
            </a:endParaRPr>
          </a:p>
          <a:p>
            <a:pPr indent="-101600" lvl="0" marL="171450" marR="0" rtl="0" algn="l">
              <a:lnSpc>
                <a:spcPct val="120000"/>
              </a:lnSpc>
              <a:spcBef>
                <a:spcPts val="0"/>
              </a:spcBef>
              <a:spcAft>
                <a:spcPts val="0"/>
              </a:spcAft>
              <a:buClr>
                <a:srgbClr val="2670D5"/>
              </a:buClr>
              <a:buSzPts val="1100"/>
              <a:buFont typeface="Arial"/>
              <a:buNone/>
            </a:pPr>
            <a:r>
              <a:t/>
            </a:r>
            <a:endParaRPr b="0" i="0" sz="1100" u="none" cap="none" strike="noStrike">
              <a:solidFill>
                <a:schemeClr val="dk1"/>
              </a:solidFill>
              <a:latin typeface="Calibri"/>
              <a:ea typeface="Calibri"/>
              <a:cs typeface="Calibri"/>
              <a:sym typeface="Calibri"/>
            </a:endParaRPr>
          </a:p>
        </p:txBody>
      </p:sp>
      <p:pic>
        <p:nvPicPr>
          <p:cNvPr id="44" name="Google Shape;44;p1"/>
          <p:cNvPicPr preferRelativeResize="0"/>
          <p:nvPr/>
        </p:nvPicPr>
        <p:blipFill rotWithShape="1">
          <a:blip r:embed="rId13">
            <a:alphaModFix/>
          </a:blip>
          <a:srcRect b="0" l="0" r="0" t="0"/>
          <a:stretch/>
        </p:blipFill>
        <p:spPr>
          <a:xfrm>
            <a:off x="511225" y="1896111"/>
            <a:ext cx="166865" cy="170453"/>
          </a:xfrm>
          <a:prstGeom prst="rect">
            <a:avLst/>
          </a:prstGeom>
          <a:noFill/>
          <a:ln>
            <a:noFill/>
          </a:ln>
        </p:spPr>
      </p:pic>
      <p:sp>
        <p:nvSpPr>
          <p:cNvPr id="45" name="Google Shape;45;p1"/>
          <p:cNvSpPr/>
          <p:nvPr/>
        </p:nvSpPr>
        <p:spPr>
          <a:xfrm>
            <a:off x="503239" y="2177570"/>
            <a:ext cx="2836067" cy="7478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800"/>
              <a:buFont typeface="Arial"/>
              <a:buNone/>
            </a:pPr>
            <a:r>
              <a:rPr b="0" i="0" lang="es-PE" sz="1800" u="none" cap="none" strike="noStrike">
                <a:solidFill>
                  <a:srgbClr val="000000"/>
                </a:solidFill>
                <a:latin typeface="Arial"/>
                <a:ea typeface="Arial"/>
                <a:cs typeface="Arial"/>
                <a:sym typeface="Arial"/>
              </a:rPr>
              <a:t>PLANIFICACIÓN DEL ALCANCE DEL PROYECTO – PARTE 1</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nvSpPr>
        <p:spPr>
          <a:xfrm>
            <a:off x="503238" y="915831"/>
            <a:ext cx="4176464"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EJEMPLOS DE REQUISITOS</a:t>
            </a:r>
            <a:endParaRPr b="0" i="0" sz="1200" u="none" cap="none" strike="noStrike">
              <a:solidFill>
                <a:srgbClr val="000000"/>
              </a:solidFill>
              <a:latin typeface="Calibri"/>
              <a:ea typeface="Calibri"/>
              <a:cs typeface="Calibri"/>
              <a:sym typeface="Calibri"/>
            </a:endParaRPr>
          </a:p>
        </p:txBody>
      </p:sp>
      <p:sp>
        <p:nvSpPr>
          <p:cNvPr id="177" name="Google Shape;177;p10"/>
          <p:cNvSpPr txBox="1"/>
          <p:nvPr/>
        </p:nvSpPr>
        <p:spPr>
          <a:xfrm>
            <a:off x="1390254" y="2167144"/>
            <a:ext cx="2993893"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El nuevo sitio web debe permitir un incremento de las ventas en un 20% con un ticket promedio de S/30.</a:t>
            </a:r>
            <a:endParaRPr b="0" i="0" sz="1400" u="none" cap="none" strike="noStrike">
              <a:solidFill>
                <a:srgbClr val="000000"/>
              </a:solidFill>
              <a:latin typeface="Calibri"/>
              <a:ea typeface="Calibri"/>
              <a:cs typeface="Calibri"/>
              <a:sym typeface="Calibri"/>
            </a:endParaRPr>
          </a:p>
        </p:txBody>
      </p:sp>
      <p:sp>
        <p:nvSpPr>
          <p:cNvPr id="178" name="Google Shape;178;p10"/>
          <p:cNvSpPr txBox="1"/>
          <p:nvPr/>
        </p:nvSpPr>
        <p:spPr>
          <a:xfrm>
            <a:off x="1390254" y="2889672"/>
            <a:ext cx="2993893"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La Base de Datos debe soportar como mínimo 3 años de historia de registro de transacciones de pagos de los clientes.</a:t>
            </a:r>
            <a:endParaRPr b="0" i="0" sz="1400" u="none" cap="none" strike="noStrike">
              <a:solidFill>
                <a:srgbClr val="000000"/>
              </a:solidFill>
              <a:latin typeface="Calibri"/>
              <a:ea typeface="Calibri"/>
              <a:cs typeface="Calibri"/>
              <a:sym typeface="Calibri"/>
            </a:endParaRPr>
          </a:p>
        </p:txBody>
      </p:sp>
      <p:sp>
        <p:nvSpPr>
          <p:cNvPr id="179" name="Google Shape;179;p10"/>
          <p:cNvSpPr txBox="1"/>
          <p:nvPr/>
        </p:nvSpPr>
        <p:spPr>
          <a:xfrm>
            <a:off x="1390254" y="3622077"/>
            <a:ext cx="2993893"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Todo el personal de la empresa debe entrenarse en el uso del nuevo sitio web para brindar soporte 24x7 a los clientes.</a:t>
            </a:r>
            <a:endParaRPr b="0" i="0" sz="1400" u="none" cap="none" strike="noStrike">
              <a:solidFill>
                <a:srgbClr val="000000"/>
              </a:solidFill>
              <a:latin typeface="Calibri"/>
              <a:ea typeface="Calibri"/>
              <a:cs typeface="Calibri"/>
              <a:sym typeface="Calibri"/>
            </a:endParaRPr>
          </a:p>
        </p:txBody>
      </p:sp>
      <p:sp>
        <p:nvSpPr>
          <p:cNvPr id="180" name="Google Shape;180;p10"/>
          <p:cNvSpPr txBox="1"/>
          <p:nvPr/>
        </p:nvSpPr>
        <p:spPr>
          <a:xfrm>
            <a:off x="1398720" y="4384882"/>
            <a:ext cx="2993893"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El nuevo sitio web debe proveer una función de búsqueda inteligente de productos o artículos por marca, precio, color, sabor, etc.</a:t>
            </a:r>
            <a:endParaRPr b="0" i="0" sz="1400" u="none" cap="none" strike="noStrike">
              <a:solidFill>
                <a:srgbClr val="000000"/>
              </a:solidFill>
              <a:latin typeface="Calibri"/>
              <a:ea typeface="Calibri"/>
              <a:cs typeface="Calibri"/>
              <a:sym typeface="Calibri"/>
            </a:endParaRPr>
          </a:p>
        </p:txBody>
      </p:sp>
      <p:sp>
        <p:nvSpPr>
          <p:cNvPr id="181" name="Google Shape;181;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DEFINICIONES </a:t>
            </a:r>
            <a:endParaRPr b="0" i="0" sz="1400" u="none" cap="none" strike="noStrike">
              <a:solidFill>
                <a:srgbClr val="000000"/>
              </a:solidFill>
              <a:latin typeface="Calibri"/>
              <a:ea typeface="Calibri"/>
              <a:cs typeface="Calibri"/>
              <a:sym typeface="Calibri"/>
            </a:endParaRPr>
          </a:p>
        </p:txBody>
      </p:sp>
      <p:sp>
        <p:nvSpPr>
          <p:cNvPr id="182" name="Google Shape;182;p10"/>
          <p:cNvSpPr/>
          <p:nvPr/>
        </p:nvSpPr>
        <p:spPr>
          <a:xfrm>
            <a:off x="633805" y="2167144"/>
            <a:ext cx="486922" cy="37513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R1</a:t>
            </a:r>
            <a:endParaRPr b="0" i="0" sz="1400" u="none" cap="none" strike="noStrike">
              <a:solidFill>
                <a:srgbClr val="000000"/>
              </a:solidFill>
              <a:latin typeface="Calibri"/>
              <a:ea typeface="Calibri"/>
              <a:cs typeface="Calibri"/>
              <a:sym typeface="Calibri"/>
            </a:endParaRPr>
          </a:p>
        </p:txBody>
      </p:sp>
      <p:sp>
        <p:nvSpPr>
          <p:cNvPr id="183" name="Google Shape;183;p10"/>
          <p:cNvSpPr/>
          <p:nvPr/>
        </p:nvSpPr>
        <p:spPr>
          <a:xfrm>
            <a:off x="633805" y="2908042"/>
            <a:ext cx="486922" cy="37513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R2</a:t>
            </a:r>
            <a:endParaRPr b="0" i="0" sz="1400" u="none" cap="none" strike="noStrike">
              <a:solidFill>
                <a:srgbClr val="000000"/>
              </a:solidFill>
              <a:latin typeface="Calibri"/>
              <a:ea typeface="Calibri"/>
              <a:cs typeface="Calibri"/>
              <a:sym typeface="Calibri"/>
            </a:endParaRPr>
          </a:p>
        </p:txBody>
      </p:sp>
      <p:sp>
        <p:nvSpPr>
          <p:cNvPr id="184" name="Google Shape;184;p10"/>
          <p:cNvSpPr/>
          <p:nvPr/>
        </p:nvSpPr>
        <p:spPr>
          <a:xfrm>
            <a:off x="633805" y="3653630"/>
            <a:ext cx="486922" cy="37513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R3</a:t>
            </a:r>
            <a:endParaRPr b="0" i="0" sz="1400" u="none" cap="none" strike="noStrike">
              <a:solidFill>
                <a:srgbClr val="000000"/>
              </a:solidFill>
              <a:latin typeface="Calibri"/>
              <a:ea typeface="Calibri"/>
              <a:cs typeface="Calibri"/>
              <a:sym typeface="Calibri"/>
            </a:endParaRPr>
          </a:p>
        </p:txBody>
      </p:sp>
      <p:sp>
        <p:nvSpPr>
          <p:cNvPr id="185" name="Google Shape;185;p10"/>
          <p:cNvSpPr/>
          <p:nvPr/>
        </p:nvSpPr>
        <p:spPr>
          <a:xfrm>
            <a:off x="633805" y="4399218"/>
            <a:ext cx="486922" cy="37513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R4</a:t>
            </a:r>
            <a:endParaRPr b="0" i="0" sz="1400" u="none" cap="none" strike="noStrike">
              <a:solidFill>
                <a:srgbClr val="000000"/>
              </a:solidFill>
              <a:latin typeface="Calibri"/>
              <a:ea typeface="Calibri"/>
              <a:cs typeface="Calibri"/>
              <a:sym typeface="Calibri"/>
            </a:endParaRPr>
          </a:p>
        </p:txBody>
      </p:sp>
      <p:sp>
        <p:nvSpPr>
          <p:cNvPr id="186" name="Google Shape;186;p10"/>
          <p:cNvSpPr/>
          <p:nvPr/>
        </p:nvSpPr>
        <p:spPr>
          <a:xfrm>
            <a:off x="503239" y="1374664"/>
            <a:ext cx="3889374" cy="509484"/>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Proyecto de Implementación de un Sitio Web para un Supermercado</a:t>
            </a:r>
            <a:endParaRPr b="0" i="0" sz="1600" u="none" cap="none" strike="noStrike">
              <a:solidFill>
                <a:schemeClr val="lt1"/>
              </a:solidFill>
              <a:latin typeface="Calibri"/>
              <a:ea typeface="Calibri"/>
              <a:cs typeface="Calibri"/>
              <a:sym typeface="Calibri"/>
            </a:endParaRPr>
          </a:p>
        </p:txBody>
      </p:sp>
      <p:pic>
        <p:nvPicPr>
          <p:cNvPr id="187" name="Google Shape;187;p10"/>
          <p:cNvPicPr preferRelativeResize="0"/>
          <p:nvPr/>
        </p:nvPicPr>
        <p:blipFill rotWithShape="1">
          <a:blip r:embed="rId3">
            <a:alphaModFix/>
          </a:blip>
          <a:srcRect b="0" l="0" r="0" t="0"/>
          <a:stretch/>
        </p:blipFill>
        <p:spPr>
          <a:xfrm>
            <a:off x="4730750" y="1524414"/>
            <a:ext cx="3944938" cy="192288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txBox="1"/>
          <p:nvPr/>
        </p:nvSpPr>
        <p:spPr>
          <a:xfrm>
            <a:off x="507289" y="914377"/>
            <a:ext cx="5793811"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RELACIÓN ENTRE REQUISITOS Y ENTREGABLES</a:t>
            </a:r>
            <a:endParaRPr b="0" i="0" sz="1400" u="none" cap="none" strike="noStrike">
              <a:solidFill>
                <a:srgbClr val="000000"/>
              </a:solidFill>
              <a:latin typeface="Calibri"/>
              <a:ea typeface="Calibri"/>
              <a:cs typeface="Calibri"/>
              <a:sym typeface="Calibri"/>
            </a:endParaRPr>
          </a:p>
        </p:txBody>
      </p:sp>
      <p:sp>
        <p:nvSpPr>
          <p:cNvPr id="194" name="Google Shape;194;p11"/>
          <p:cNvSpPr txBox="1"/>
          <p:nvPr/>
        </p:nvSpPr>
        <p:spPr>
          <a:xfrm>
            <a:off x="700774" y="1607997"/>
            <a:ext cx="156425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rgbClr val="00B1C2"/>
                </a:solidFill>
                <a:latin typeface="Calibri"/>
                <a:ea typeface="Calibri"/>
                <a:cs typeface="Calibri"/>
                <a:sym typeface="Calibri"/>
              </a:rPr>
              <a:t>Para producir …</a:t>
            </a:r>
            <a:endParaRPr b="1" i="0" sz="1800" u="none" cap="none" strike="noStrike">
              <a:solidFill>
                <a:srgbClr val="00B1C2"/>
              </a:solidFill>
              <a:latin typeface="Calibri"/>
              <a:ea typeface="Calibri"/>
              <a:cs typeface="Calibri"/>
              <a:sym typeface="Calibri"/>
            </a:endParaRPr>
          </a:p>
        </p:txBody>
      </p:sp>
      <p:sp>
        <p:nvSpPr>
          <p:cNvPr id="195" name="Google Shape;195;p11"/>
          <p:cNvSpPr txBox="1"/>
          <p:nvPr/>
        </p:nvSpPr>
        <p:spPr>
          <a:xfrm>
            <a:off x="700775" y="4035788"/>
            <a:ext cx="177582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un entregable</a:t>
            </a:r>
            <a:endParaRPr b="0" i="0" sz="1600" u="none" cap="none" strike="noStrike">
              <a:solidFill>
                <a:schemeClr val="dk1"/>
              </a:solidFill>
              <a:latin typeface="Calibri"/>
              <a:ea typeface="Calibri"/>
              <a:cs typeface="Calibri"/>
              <a:sym typeface="Calibri"/>
            </a:endParaRPr>
          </a:p>
        </p:txBody>
      </p:sp>
      <p:sp>
        <p:nvSpPr>
          <p:cNvPr id="196" name="Google Shape;196;p11"/>
          <p:cNvSpPr/>
          <p:nvPr/>
        </p:nvSpPr>
        <p:spPr>
          <a:xfrm>
            <a:off x="2617558" y="2857500"/>
            <a:ext cx="614254" cy="523220"/>
          </a:xfrm>
          <a:prstGeom prst="right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11"/>
          <p:cNvSpPr txBox="1"/>
          <p:nvPr/>
        </p:nvSpPr>
        <p:spPr>
          <a:xfrm>
            <a:off x="3661413" y="1607997"/>
            <a:ext cx="1893157"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rgbClr val="00B1C2"/>
                </a:solidFill>
                <a:latin typeface="Calibri"/>
                <a:ea typeface="Calibri"/>
                <a:cs typeface="Calibri"/>
                <a:sym typeface="Calibri"/>
              </a:rPr>
              <a:t>Debemos entender y recopilar …</a:t>
            </a:r>
            <a:endParaRPr b="1" i="0" sz="1800" u="none" cap="none" strike="noStrike">
              <a:solidFill>
                <a:srgbClr val="00B1C2"/>
              </a:solidFill>
              <a:latin typeface="Calibri"/>
              <a:ea typeface="Calibri"/>
              <a:cs typeface="Calibri"/>
              <a:sym typeface="Calibri"/>
            </a:endParaRPr>
          </a:p>
        </p:txBody>
      </p:sp>
      <p:sp>
        <p:nvSpPr>
          <p:cNvPr id="198" name="Google Shape;198;p11"/>
          <p:cNvSpPr txBox="1"/>
          <p:nvPr/>
        </p:nvSpPr>
        <p:spPr>
          <a:xfrm>
            <a:off x="3778748" y="4037313"/>
            <a:ext cx="177582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requisitos</a:t>
            </a:r>
            <a:endParaRPr b="0" i="0" sz="1600" u="none" cap="none" strike="noStrike">
              <a:solidFill>
                <a:schemeClr val="dk1"/>
              </a:solidFill>
              <a:latin typeface="Calibri"/>
              <a:ea typeface="Calibri"/>
              <a:cs typeface="Calibri"/>
              <a:sym typeface="Calibri"/>
            </a:endParaRPr>
          </a:p>
        </p:txBody>
      </p:sp>
      <p:sp>
        <p:nvSpPr>
          <p:cNvPr id="199" name="Google Shape;199;p11"/>
          <p:cNvSpPr/>
          <p:nvPr/>
        </p:nvSpPr>
        <p:spPr>
          <a:xfrm>
            <a:off x="5554570" y="2838044"/>
            <a:ext cx="614254" cy="523220"/>
          </a:xfrm>
          <a:prstGeom prst="right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p11"/>
          <p:cNvSpPr txBox="1"/>
          <p:nvPr/>
        </p:nvSpPr>
        <p:spPr>
          <a:xfrm>
            <a:off x="6550069" y="1607997"/>
            <a:ext cx="1893157"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rgbClr val="00B1C2"/>
                </a:solidFill>
                <a:latin typeface="Calibri"/>
                <a:ea typeface="Calibri"/>
                <a:cs typeface="Calibri"/>
                <a:sym typeface="Calibri"/>
              </a:rPr>
              <a:t>Entrevistando y dialogando con …</a:t>
            </a:r>
            <a:endParaRPr b="1" i="0" sz="1800" u="none" cap="none" strike="noStrike">
              <a:solidFill>
                <a:srgbClr val="00B1C2"/>
              </a:solidFill>
              <a:latin typeface="Calibri"/>
              <a:ea typeface="Calibri"/>
              <a:cs typeface="Calibri"/>
              <a:sym typeface="Calibri"/>
            </a:endParaRPr>
          </a:p>
        </p:txBody>
      </p:sp>
      <p:sp>
        <p:nvSpPr>
          <p:cNvPr id="201" name="Google Shape;201;p11"/>
          <p:cNvSpPr txBox="1"/>
          <p:nvPr/>
        </p:nvSpPr>
        <p:spPr>
          <a:xfrm>
            <a:off x="6667404" y="4005047"/>
            <a:ext cx="2120608" cy="9848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El cliente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El patrocinador</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Los usuarios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Otros </a:t>
            </a:r>
            <a:r>
              <a:rPr b="0" i="1" lang="es-PE" sz="1600" u="none" cap="none" strike="noStrike">
                <a:solidFill>
                  <a:schemeClr val="dk1"/>
                </a:solidFill>
                <a:latin typeface="Calibri"/>
                <a:ea typeface="Calibri"/>
                <a:cs typeface="Calibri"/>
                <a:sym typeface="Calibri"/>
              </a:rPr>
              <a:t>stakeholders</a:t>
            </a:r>
            <a:endParaRPr b="0" i="1" sz="1600" u="none" cap="none" strike="noStrike">
              <a:solidFill>
                <a:schemeClr val="dk1"/>
              </a:solidFill>
              <a:latin typeface="Calibri"/>
              <a:ea typeface="Calibri"/>
              <a:cs typeface="Calibri"/>
              <a:sym typeface="Calibri"/>
            </a:endParaRPr>
          </a:p>
        </p:txBody>
      </p:sp>
      <p:sp>
        <p:nvSpPr>
          <p:cNvPr id="202" name="Google Shape;202;p1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DEFINICIONES </a:t>
            </a:r>
            <a:endParaRPr b="0" i="0" sz="1400" u="none" cap="none" strike="noStrike">
              <a:solidFill>
                <a:srgbClr val="000000"/>
              </a:solidFill>
              <a:latin typeface="Calibri"/>
              <a:ea typeface="Calibri"/>
              <a:cs typeface="Calibri"/>
              <a:sym typeface="Calibri"/>
            </a:endParaRPr>
          </a:p>
        </p:txBody>
      </p:sp>
      <p:sp>
        <p:nvSpPr>
          <p:cNvPr id="203" name="Google Shape;203;p11"/>
          <p:cNvSpPr/>
          <p:nvPr/>
        </p:nvSpPr>
        <p:spPr>
          <a:xfrm>
            <a:off x="674054" y="2296060"/>
            <a:ext cx="1564250" cy="1564250"/>
          </a:xfrm>
          <a:prstGeom prst="roundRect">
            <a:avLst>
              <a:gd fmla="val 7844"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11"/>
          <p:cNvSpPr/>
          <p:nvPr/>
        </p:nvSpPr>
        <p:spPr>
          <a:xfrm>
            <a:off x="3760768" y="2296060"/>
            <a:ext cx="1564250" cy="1564250"/>
          </a:xfrm>
          <a:prstGeom prst="roundRect">
            <a:avLst>
              <a:gd fmla="val 7844"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 name="Google Shape;205;p11"/>
          <p:cNvSpPr/>
          <p:nvPr/>
        </p:nvSpPr>
        <p:spPr>
          <a:xfrm>
            <a:off x="6667404" y="2296060"/>
            <a:ext cx="1564250" cy="1564250"/>
          </a:xfrm>
          <a:prstGeom prst="roundRect">
            <a:avLst>
              <a:gd fmla="val 7844"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6" name="Google Shape;206;p11"/>
          <p:cNvPicPr preferRelativeResize="0"/>
          <p:nvPr/>
        </p:nvPicPr>
        <p:blipFill rotWithShape="1">
          <a:blip r:embed="rId3">
            <a:alphaModFix/>
          </a:blip>
          <a:srcRect b="0" l="0" r="0" t="0"/>
          <a:stretch/>
        </p:blipFill>
        <p:spPr>
          <a:xfrm>
            <a:off x="939778" y="2534561"/>
            <a:ext cx="1049133" cy="1049133"/>
          </a:xfrm>
          <a:prstGeom prst="rect">
            <a:avLst/>
          </a:prstGeom>
          <a:noFill/>
          <a:ln>
            <a:noFill/>
          </a:ln>
        </p:spPr>
      </p:pic>
      <p:pic>
        <p:nvPicPr>
          <p:cNvPr id="207" name="Google Shape;207;p11"/>
          <p:cNvPicPr preferRelativeResize="0"/>
          <p:nvPr/>
        </p:nvPicPr>
        <p:blipFill rotWithShape="1">
          <a:blip r:embed="rId4">
            <a:alphaModFix/>
          </a:blip>
          <a:srcRect b="0" l="0" r="0" t="0"/>
          <a:stretch/>
        </p:blipFill>
        <p:spPr>
          <a:xfrm>
            <a:off x="4039743" y="2547492"/>
            <a:ext cx="1036202" cy="1036202"/>
          </a:xfrm>
          <a:prstGeom prst="rect">
            <a:avLst/>
          </a:prstGeom>
          <a:noFill/>
          <a:ln>
            <a:noFill/>
          </a:ln>
        </p:spPr>
      </p:pic>
      <p:pic>
        <p:nvPicPr>
          <p:cNvPr id="208" name="Google Shape;208;p11"/>
          <p:cNvPicPr preferRelativeResize="0"/>
          <p:nvPr/>
        </p:nvPicPr>
        <p:blipFill rotWithShape="1">
          <a:blip r:embed="rId5">
            <a:alphaModFix/>
          </a:blip>
          <a:srcRect b="0" l="0" r="0" t="0"/>
          <a:stretch/>
        </p:blipFill>
        <p:spPr>
          <a:xfrm>
            <a:off x="6948385" y="2581406"/>
            <a:ext cx="1002288" cy="10022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2"/>
          <p:cNvSpPr txBox="1"/>
          <p:nvPr/>
        </p:nvSpPr>
        <p:spPr>
          <a:xfrm>
            <a:off x="503238" y="911177"/>
            <a:ext cx="3867289" cy="229293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CONCEPTO DE ALCANCE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El trabajo que debe realizarse para entregar un producto, servicio o resultado con las funciones y características especificadas.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EE4639"/>
                </a:solidFill>
                <a:latin typeface="Calibri"/>
                <a:ea typeface="Calibri"/>
                <a:cs typeface="Calibri"/>
                <a:sym typeface="Calibri"/>
              </a:rPr>
              <a:t>Este alcance comprende todo el trabajo necesario para realizar los entregables requeridos en un proyecto.</a:t>
            </a:r>
            <a:endParaRPr b="0" i="0" sz="1600" u="none" cap="none" strike="noStrike">
              <a:solidFill>
                <a:srgbClr val="EE463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15" name="Google Shape;215;p1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DEFINICIONES </a:t>
            </a:r>
            <a:endParaRPr b="0" i="0" sz="1400" u="none" cap="none" strike="noStrike">
              <a:solidFill>
                <a:srgbClr val="000000"/>
              </a:solidFill>
              <a:latin typeface="Calibri"/>
              <a:ea typeface="Calibri"/>
              <a:cs typeface="Calibri"/>
              <a:sym typeface="Calibri"/>
            </a:endParaRPr>
          </a:p>
        </p:txBody>
      </p:sp>
      <p:pic>
        <p:nvPicPr>
          <p:cNvPr id="216" name="Google Shape;216;p12"/>
          <p:cNvPicPr preferRelativeResize="0"/>
          <p:nvPr/>
        </p:nvPicPr>
        <p:blipFill rotWithShape="1">
          <a:blip r:embed="rId3">
            <a:alphaModFix/>
          </a:blip>
          <a:srcRect b="0" l="0" r="0" t="0"/>
          <a:stretch/>
        </p:blipFill>
        <p:spPr>
          <a:xfrm>
            <a:off x="4730750" y="481012"/>
            <a:ext cx="3944938" cy="475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3"/>
          <p:cNvSpPr txBox="1"/>
          <p:nvPr/>
        </p:nvSpPr>
        <p:spPr>
          <a:xfrm>
            <a:off x="503238" y="912813"/>
            <a:ext cx="5940395"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Alcance del Proyecto “Nueva Tienda Comercial”</a:t>
            </a:r>
            <a:endParaRPr b="0" i="0" sz="1400" u="none" cap="none" strike="noStrike">
              <a:solidFill>
                <a:srgbClr val="000000"/>
              </a:solidFill>
              <a:latin typeface="Calibri"/>
              <a:ea typeface="Calibri"/>
              <a:cs typeface="Calibri"/>
              <a:sym typeface="Calibri"/>
            </a:endParaRPr>
          </a:p>
        </p:txBody>
      </p:sp>
      <p:pic>
        <p:nvPicPr>
          <p:cNvPr id="223" name="Google Shape;223;p13"/>
          <p:cNvPicPr preferRelativeResize="0"/>
          <p:nvPr/>
        </p:nvPicPr>
        <p:blipFill rotWithShape="1">
          <a:blip r:embed="rId3">
            <a:alphaModFix/>
          </a:blip>
          <a:srcRect b="0" l="0" r="0" t="0"/>
          <a:stretch/>
        </p:blipFill>
        <p:spPr>
          <a:xfrm>
            <a:off x="5877936" y="3366905"/>
            <a:ext cx="2797752" cy="1867083"/>
          </a:xfrm>
          <a:prstGeom prst="rect">
            <a:avLst/>
          </a:prstGeom>
          <a:noFill/>
          <a:ln>
            <a:noFill/>
          </a:ln>
        </p:spPr>
      </p:pic>
      <p:pic>
        <p:nvPicPr>
          <p:cNvPr id="224" name="Google Shape;224;p13"/>
          <p:cNvPicPr preferRelativeResize="0"/>
          <p:nvPr/>
        </p:nvPicPr>
        <p:blipFill rotWithShape="1">
          <a:blip r:embed="rId4">
            <a:alphaModFix/>
          </a:blip>
          <a:srcRect b="0" l="0" r="0" t="0"/>
          <a:stretch/>
        </p:blipFill>
        <p:spPr>
          <a:xfrm>
            <a:off x="5908364" y="1184552"/>
            <a:ext cx="2522312" cy="1867083"/>
          </a:xfrm>
          <a:prstGeom prst="rect">
            <a:avLst/>
          </a:prstGeom>
          <a:noFill/>
          <a:ln>
            <a:noFill/>
          </a:ln>
        </p:spPr>
      </p:pic>
      <p:sp>
        <p:nvSpPr>
          <p:cNvPr id="225" name="Google Shape;225;p13"/>
          <p:cNvSpPr txBox="1"/>
          <p:nvPr/>
        </p:nvSpPr>
        <p:spPr>
          <a:xfrm>
            <a:off x="503238" y="2640702"/>
            <a:ext cx="2002218"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Todo el trabajo necesario para producir estos entregables que brindará el  resultado “nueva tienda”</a:t>
            </a:r>
            <a:endParaRPr b="0" i="0" sz="1400" u="none" cap="none" strike="noStrike">
              <a:solidFill>
                <a:schemeClr val="dk1"/>
              </a:solidFill>
              <a:latin typeface="Calibri"/>
              <a:ea typeface="Calibri"/>
              <a:cs typeface="Calibri"/>
              <a:sym typeface="Calibri"/>
            </a:endParaRPr>
          </a:p>
        </p:txBody>
      </p:sp>
      <p:sp>
        <p:nvSpPr>
          <p:cNvPr id="226" name="Google Shape;226;p1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DEFINICIONES </a:t>
            </a:r>
            <a:endParaRPr b="0" i="0" sz="1400" u="none" cap="none" strike="noStrike">
              <a:solidFill>
                <a:srgbClr val="000000"/>
              </a:solidFill>
              <a:latin typeface="Calibri"/>
              <a:ea typeface="Calibri"/>
              <a:cs typeface="Calibri"/>
              <a:sym typeface="Calibri"/>
            </a:endParaRPr>
          </a:p>
        </p:txBody>
      </p:sp>
      <p:sp>
        <p:nvSpPr>
          <p:cNvPr id="227" name="Google Shape;227;p13"/>
          <p:cNvSpPr/>
          <p:nvPr/>
        </p:nvSpPr>
        <p:spPr>
          <a:xfrm>
            <a:off x="2933700" y="1325880"/>
            <a:ext cx="2763012" cy="3908108"/>
          </a:xfrm>
          <a:prstGeom prst="roundRect">
            <a:avLst>
              <a:gd fmla="val 6077" name="adj"/>
            </a:avLst>
          </a:prstGeom>
          <a:solidFill>
            <a:srgbClr val="D1EFF4"/>
          </a:solidFill>
          <a:ln>
            <a:noFill/>
          </a:ln>
        </p:spPr>
        <p:txBody>
          <a:bodyPr anchorCtr="0" anchor="ctr" bIns="45700" lIns="144000" spcFirstLastPara="1" rIns="144000" wrap="square" tIns="45700">
            <a:noAutofit/>
          </a:bodyPr>
          <a:lstStyle/>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Terreno</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Documentos legales</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Maqueta</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Planos de arquitectura</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Planos de ingeniería</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Estructura</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Zona de </a:t>
            </a:r>
            <a:r>
              <a:rPr b="0" i="1" lang="es-PE" sz="1600" u="none" cap="none" strike="noStrike">
                <a:solidFill>
                  <a:schemeClr val="dk1"/>
                </a:solidFill>
                <a:latin typeface="Calibri"/>
                <a:ea typeface="Calibri"/>
                <a:cs typeface="Calibri"/>
                <a:sym typeface="Calibri"/>
              </a:rPr>
              <a:t>Parking</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Acabados interiores</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Acabados exteriores</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Anaqueles</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1" lang="es-PE" sz="1600" u="none" cap="none" strike="noStrike">
                <a:solidFill>
                  <a:schemeClr val="dk1"/>
                </a:solidFill>
                <a:latin typeface="Calibri"/>
                <a:ea typeface="Calibri"/>
                <a:cs typeface="Calibri"/>
                <a:sym typeface="Calibri"/>
              </a:rPr>
              <a:t>Counter</a:t>
            </a:r>
            <a:r>
              <a:rPr b="0" i="0" lang="es-PE" sz="1600" u="none" cap="none" strike="noStrike">
                <a:solidFill>
                  <a:schemeClr val="dk1"/>
                </a:solidFill>
                <a:latin typeface="Calibri"/>
                <a:ea typeface="Calibri"/>
                <a:cs typeface="Calibri"/>
                <a:sym typeface="Calibri"/>
              </a:rPr>
              <a:t> de recepción</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Sistema de iluminación</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Congeladoras</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Sistema de caja</a:t>
            </a:r>
            <a:endParaRPr b="0" i="0" sz="14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rgbClr val="00B1C2"/>
              </a:buClr>
              <a:buSzPts val="1600"/>
              <a:buFont typeface="Arial"/>
              <a:buChar char="•"/>
            </a:pPr>
            <a:r>
              <a:rPr b="0" i="0" lang="es-PE" sz="1600" u="none" cap="none" strike="noStrike">
                <a:solidFill>
                  <a:schemeClr val="dk1"/>
                </a:solidFill>
                <a:latin typeface="Calibri"/>
                <a:ea typeface="Calibri"/>
                <a:cs typeface="Calibri"/>
                <a:sym typeface="Calibri"/>
              </a:rPr>
              <a:t>Sistema de cámaras</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4" name="Google Shape;234;p14"/>
          <p:cNvSpPr txBox="1"/>
          <p:nvPr/>
        </p:nvSpPr>
        <p:spPr>
          <a:xfrm>
            <a:off x="1008064" y="3169974"/>
            <a:ext cx="6520497" cy="3877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Arial"/>
                <a:ea typeface="Arial"/>
                <a:cs typeface="Arial"/>
                <a:sym typeface="Arial"/>
              </a:rPr>
              <a:t>ENTREGA DE VALOR</a:t>
            </a:r>
            <a:endParaRPr b="1" i="0" sz="2800" u="none" cap="none" strike="noStrike">
              <a:solidFill>
                <a:schemeClr val="lt1"/>
              </a:solidFill>
              <a:latin typeface="Arial"/>
              <a:ea typeface="Arial"/>
              <a:cs typeface="Arial"/>
              <a:sym typeface="Arial"/>
            </a:endParaRPr>
          </a:p>
        </p:txBody>
      </p:sp>
      <p:pic>
        <p:nvPicPr>
          <p:cNvPr id="235" name="Google Shape;235;p14"/>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5"/>
          <p:cNvSpPr txBox="1"/>
          <p:nvPr/>
        </p:nvSpPr>
        <p:spPr>
          <a:xfrm>
            <a:off x="503239" y="912294"/>
            <a:ext cx="3291522" cy="2215991"/>
          </a:xfrm>
          <a:prstGeom prst="rect">
            <a:avLst/>
          </a:prstGeom>
          <a:noFill/>
          <a:ln>
            <a:noFill/>
          </a:ln>
        </p:spPr>
        <p:txBody>
          <a:bodyPr anchorCtr="0" anchor="t" bIns="0" lIns="0" spcFirstLastPara="1" rIns="0" wrap="square" tIns="0">
            <a:spAutoFit/>
          </a:bodyPr>
          <a:lstStyle/>
          <a:p>
            <a:pPr indent="-182563" lvl="0" marL="182563" marR="0" rtl="0" algn="l">
              <a:lnSpc>
                <a:spcPct val="100000"/>
              </a:lnSpc>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Concepto de “Valor en Proyectos”</a:t>
            </a:r>
            <a:br>
              <a:rPr b="1" i="0" lang="es-PE" sz="1600" u="none" cap="none" strike="noStrike">
                <a:solidFill>
                  <a:schemeClr val="dk1"/>
                </a:solidFill>
                <a:latin typeface="Calibri"/>
                <a:ea typeface="Calibri"/>
                <a:cs typeface="Calibri"/>
                <a:sym typeface="Calibri"/>
              </a:rPr>
            </a:br>
            <a:r>
              <a:rPr b="0" i="0" lang="es-PE" sz="1600" u="none" cap="none" strike="noStrike">
                <a:solidFill>
                  <a:schemeClr val="dk1"/>
                </a:solidFill>
                <a:latin typeface="Calibri"/>
                <a:ea typeface="Calibri"/>
                <a:cs typeface="Calibri"/>
                <a:sym typeface="Calibri"/>
              </a:rPr>
              <a:t>Beneficio neto que los </a:t>
            </a:r>
            <a:r>
              <a:rPr b="0" i="1" lang="es-PE" sz="1600" u="none" cap="none" strike="noStrike">
                <a:solidFill>
                  <a:schemeClr val="dk1"/>
                </a:solidFill>
                <a:latin typeface="Calibri"/>
                <a:ea typeface="Calibri"/>
                <a:cs typeface="Calibri"/>
                <a:sym typeface="Calibri"/>
              </a:rPr>
              <a:t>stakeholders </a:t>
            </a:r>
            <a:r>
              <a:rPr b="0" i="0" lang="es-PE" sz="1600" u="none" cap="none" strike="noStrike">
                <a:solidFill>
                  <a:schemeClr val="dk1"/>
                </a:solidFill>
                <a:latin typeface="Calibri"/>
                <a:ea typeface="Calibri"/>
                <a:cs typeface="Calibri"/>
                <a:sym typeface="Calibri"/>
              </a:rPr>
              <a:t>obtienen de un proyecto.</a:t>
            </a:r>
            <a:endParaRPr b="0" i="0" sz="1400" u="none" cap="none" strike="noStrike">
              <a:solidFill>
                <a:srgbClr val="000000"/>
              </a:solidFill>
              <a:latin typeface="Calibri"/>
              <a:ea typeface="Calibri"/>
              <a:cs typeface="Calibri"/>
              <a:sym typeface="Calibri"/>
            </a:endParaRPr>
          </a:p>
          <a:p>
            <a:pPr indent="-80963" lvl="0" marL="182563"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Importancia de la entrega de valor</a:t>
            </a:r>
            <a:br>
              <a:rPr b="1" i="0" lang="es-PE" sz="1600" u="none" cap="none" strike="noStrike">
                <a:solidFill>
                  <a:schemeClr val="dk1"/>
                </a:solidFill>
                <a:latin typeface="Calibri"/>
                <a:ea typeface="Calibri"/>
                <a:cs typeface="Calibri"/>
                <a:sym typeface="Calibri"/>
              </a:rPr>
            </a:br>
            <a:r>
              <a:rPr b="0" i="0" lang="es-PE" sz="1600" u="none" cap="none" strike="noStrike">
                <a:solidFill>
                  <a:schemeClr val="dk1"/>
                </a:solidFill>
                <a:latin typeface="Calibri"/>
                <a:ea typeface="Calibri"/>
                <a:cs typeface="Calibri"/>
                <a:sym typeface="Calibri"/>
              </a:rPr>
              <a:t>Para maximizar el valor a</a:t>
            </a:r>
            <a:r>
              <a:rPr b="0" i="1" lang="es-PE" sz="1600" u="none" cap="none" strike="noStrike">
                <a:solidFill>
                  <a:schemeClr val="dk1"/>
                </a:solidFill>
                <a:latin typeface="Calibri"/>
                <a:ea typeface="Calibri"/>
                <a:cs typeface="Calibri"/>
                <a:sym typeface="Calibri"/>
              </a:rPr>
              <a:t> los stakeholders </a:t>
            </a:r>
            <a:r>
              <a:rPr b="0" i="0" lang="es-PE" sz="1600" u="none" cap="none" strike="noStrike">
                <a:solidFill>
                  <a:schemeClr val="dk1"/>
                </a:solidFill>
                <a:latin typeface="Calibri"/>
                <a:ea typeface="Calibri"/>
                <a:cs typeface="Calibri"/>
                <a:sym typeface="Calibri"/>
              </a:rPr>
              <a:t>es fundamental que el equipo de proyecto logre una definición clara del alcance.</a:t>
            </a:r>
            <a:endParaRPr b="0" i="0" sz="1600" u="none" cap="none" strike="noStrike">
              <a:solidFill>
                <a:schemeClr val="dk1"/>
              </a:solidFill>
              <a:latin typeface="Calibri"/>
              <a:ea typeface="Calibri"/>
              <a:cs typeface="Calibri"/>
              <a:sym typeface="Calibri"/>
            </a:endParaRPr>
          </a:p>
        </p:txBody>
      </p:sp>
      <p:pic>
        <p:nvPicPr>
          <p:cNvPr id="242" name="Google Shape;242;p15"/>
          <p:cNvPicPr preferRelativeResize="0"/>
          <p:nvPr/>
        </p:nvPicPr>
        <p:blipFill rotWithShape="1">
          <a:blip r:embed="rId3">
            <a:alphaModFix/>
          </a:blip>
          <a:srcRect b="0" l="0" r="0" t="0"/>
          <a:stretch/>
        </p:blipFill>
        <p:spPr>
          <a:xfrm>
            <a:off x="4067175" y="912295"/>
            <a:ext cx="5076825" cy="4311016"/>
          </a:xfrm>
          <a:prstGeom prst="rect">
            <a:avLst/>
          </a:prstGeom>
          <a:noFill/>
          <a:ln>
            <a:noFill/>
          </a:ln>
        </p:spPr>
      </p:pic>
      <p:sp>
        <p:nvSpPr>
          <p:cNvPr id="243" name="Google Shape;243;p1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ENTREGA DE VALOR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nvSpPr>
        <p:spPr>
          <a:xfrm>
            <a:off x="507156" y="912813"/>
            <a:ext cx="3452196" cy="33547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¿CÓMO SE PRODUCE VALOR?</a:t>
            </a:r>
            <a:endParaRPr b="0" i="0" sz="1600" u="none" cap="none" strike="noStrike">
              <a:solidFill>
                <a:srgbClr val="000000"/>
              </a:solidFill>
              <a:latin typeface="Calibri"/>
              <a:ea typeface="Calibri"/>
              <a:cs typeface="Calibri"/>
              <a:sym typeface="Calibri"/>
            </a:endParaRPr>
          </a:p>
          <a:p>
            <a:pPr indent="-182563" lvl="0" marL="182563" marR="0" rtl="0" algn="l">
              <a:lnSpc>
                <a:spcPct val="100000"/>
              </a:lnSpc>
              <a:spcBef>
                <a:spcPts val="60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Creación de un nuevo producto que cumpla con las necesidades de los clientes o usuarios finales.</a:t>
            </a:r>
            <a:endParaRPr b="0" i="0" sz="1400" u="none" cap="none" strike="noStrike">
              <a:solidFill>
                <a:srgbClr val="000000"/>
              </a:solidFill>
              <a:latin typeface="Calibri"/>
              <a:ea typeface="Calibri"/>
              <a:cs typeface="Calibri"/>
              <a:sym typeface="Calibri"/>
            </a:endParaRPr>
          </a:p>
          <a:p>
            <a:pPr indent="-87313" lvl="0" marL="182563"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Realizar contribuciones sociales o ambientales positivas.</a:t>
            </a:r>
            <a:endParaRPr b="0" i="0" sz="1400" u="none" cap="none" strike="noStrike">
              <a:solidFill>
                <a:srgbClr val="000000"/>
              </a:solidFill>
              <a:latin typeface="Calibri"/>
              <a:ea typeface="Calibri"/>
              <a:cs typeface="Calibri"/>
              <a:sym typeface="Calibri"/>
            </a:endParaRPr>
          </a:p>
          <a:p>
            <a:pPr indent="-87313" lvl="0" marL="182563"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Mejorar la eficiencia, la productividad, la efectividad o la capacidad de respuesta.</a:t>
            </a:r>
            <a:endParaRPr b="0" i="0" sz="1400" u="none" cap="none" strike="noStrike">
              <a:solidFill>
                <a:srgbClr val="000000"/>
              </a:solidFill>
              <a:latin typeface="Calibri"/>
              <a:ea typeface="Calibri"/>
              <a:cs typeface="Calibri"/>
              <a:sym typeface="Calibri"/>
            </a:endParaRPr>
          </a:p>
          <a:p>
            <a:pPr indent="-87313" lvl="0" marL="182563"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Habilitar los cambios necesarios para facilitar la transición organizacional a su estado futuro deseado.</a:t>
            </a:r>
            <a:endParaRPr b="0" i="0" sz="1400" u="none" cap="none" strike="noStrike">
              <a:solidFill>
                <a:srgbClr val="000000"/>
              </a:solidFill>
              <a:latin typeface="Calibri"/>
              <a:ea typeface="Calibri"/>
              <a:cs typeface="Calibri"/>
              <a:sym typeface="Calibri"/>
            </a:endParaRPr>
          </a:p>
        </p:txBody>
      </p:sp>
      <p:sp>
        <p:nvSpPr>
          <p:cNvPr id="250" name="Google Shape;250;p1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ENTREGA DE VALOR </a:t>
            </a:r>
            <a:endParaRPr b="0" i="0" sz="1400" u="none" cap="none" strike="noStrike">
              <a:solidFill>
                <a:srgbClr val="000000"/>
              </a:solidFill>
              <a:latin typeface="Calibri"/>
              <a:ea typeface="Calibri"/>
              <a:cs typeface="Calibri"/>
              <a:sym typeface="Calibri"/>
            </a:endParaRPr>
          </a:p>
        </p:txBody>
      </p:sp>
      <p:pic>
        <p:nvPicPr>
          <p:cNvPr id="251" name="Google Shape;251;p16"/>
          <p:cNvPicPr preferRelativeResize="0"/>
          <p:nvPr/>
        </p:nvPicPr>
        <p:blipFill rotWithShape="1">
          <a:blip r:embed="rId3">
            <a:alphaModFix/>
          </a:blip>
          <a:srcRect b="0" l="0" r="0" t="0"/>
          <a:stretch/>
        </p:blipFill>
        <p:spPr>
          <a:xfrm>
            <a:off x="4067175" y="912813"/>
            <a:ext cx="5076826" cy="4321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nvSpPr>
        <p:spPr>
          <a:xfrm>
            <a:off x="503239" y="912813"/>
            <a:ext cx="3282378" cy="32008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COMPONENTES</a:t>
            </a:r>
            <a:r>
              <a:rPr b="1" i="0" lang="es-PE" sz="1600" u="none" cap="none" strike="noStrike">
                <a:solidFill>
                  <a:srgbClr val="002060"/>
                </a:solidFill>
                <a:latin typeface="Calibri"/>
                <a:ea typeface="Calibri"/>
                <a:cs typeface="Calibri"/>
                <a:sym typeface="Calibri"/>
              </a:rPr>
              <a:t> </a:t>
            </a:r>
            <a:endParaRPr b="0" i="0" sz="1600" u="none" cap="none" strike="noStrike">
              <a:solidFill>
                <a:srgbClr val="000000"/>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Son componentes de un sistema de creación de valor:</a:t>
            </a:r>
            <a:endParaRPr b="0" i="0" sz="1600" u="none" cap="none" strike="noStrike">
              <a:solidFill>
                <a:srgbClr val="000000"/>
              </a:solidFill>
              <a:latin typeface="Calibri"/>
              <a:ea typeface="Calibri"/>
              <a:cs typeface="Calibri"/>
              <a:sym typeface="Calibri"/>
            </a:endParaRPr>
          </a:p>
          <a:p>
            <a:pPr indent="-173037" lvl="1" marL="355600"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portafolios</a:t>
            </a:r>
            <a:endParaRPr b="0" i="0" sz="1600" u="none" cap="none" strike="noStrike">
              <a:solidFill>
                <a:srgbClr val="000000"/>
              </a:solidFill>
              <a:latin typeface="Calibri"/>
              <a:ea typeface="Calibri"/>
              <a:cs typeface="Calibri"/>
              <a:sym typeface="Calibri"/>
            </a:endParaRPr>
          </a:p>
          <a:p>
            <a:pPr indent="-173037" lvl="1" marL="355600"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programa</a:t>
            </a:r>
            <a:endParaRPr b="0" i="0" sz="1600" u="none" cap="none" strike="noStrike">
              <a:solidFill>
                <a:srgbClr val="000000"/>
              </a:solidFill>
              <a:latin typeface="Calibri"/>
              <a:ea typeface="Calibri"/>
              <a:cs typeface="Calibri"/>
              <a:sym typeface="Calibri"/>
            </a:endParaRPr>
          </a:p>
          <a:p>
            <a:pPr indent="-173037" lvl="1" marL="355600"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proyectos</a:t>
            </a:r>
            <a:endParaRPr b="0" i="0" sz="1600" u="none" cap="none" strike="noStrike">
              <a:solidFill>
                <a:srgbClr val="000000"/>
              </a:solidFill>
              <a:latin typeface="Calibri"/>
              <a:ea typeface="Calibri"/>
              <a:cs typeface="Calibri"/>
              <a:sym typeface="Calibri"/>
            </a:endParaRPr>
          </a:p>
          <a:p>
            <a:pPr indent="-173037" lvl="1" marL="355600"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productos</a:t>
            </a:r>
            <a:endParaRPr b="0" i="0" sz="1600" u="none" cap="none" strike="noStrike">
              <a:solidFill>
                <a:srgbClr val="000000"/>
              </a:solidFill>
              <a:latin typeface="Calibri"/>
              <a:ea typeface="Calibri"/>
              <a:cs typeface="Calibri"/>
              <a:sym typeface="Calibri"/>
            </a:endParaRPr>
          </a:p>
          <a:p>
            <a:pPr indent="-173037" lvl="1" marL="355600"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operaciones</a:t>
            </a:r>
            <a:endParaRPr b="0" i="0" sz="1600" u="none" cap="none" strike="noStrike">
              <a:solidFill>
                <a:srgbClr val="000000"/>
              </a:solidFill>
              <a:latin typeface="Calibri"/>
              <a:ea typeface="Calibri"/>
              <a:cs typeface="Calibri"/>
              <a:sym typeface="Calibri"/>
            </a:endParaRPr>
          </a:p>
          <a:p>
            <a:pPr indent="-171450" lvl="0" marL="285750" marR="0" rtl="0" algn="l">
              <a:lnSpc>
                <a:spcPct val="100000"/>
              </a:lnSpc>
              <a:spcBef>
                <a:spcPts val="0"/>
              </a:spcBef>
              <a:spcAft>
                <a:spcPts val="0"/>
              </a:spcAft>
              <a:buClr>
                <a:schemeClr val="dk1"/>
              </a:buClr>
              <a:buSzPts val="1800"/>
              <a:buFont typeface="Arial"/>
              <a:buNone/>
            </a:pPr>
            <a:r>
              <a:t/>
            </a:r>
            <a:endParaRPr b="0" i="0" sz="1600" u="none" cap="none" strike="noStrike">
              <a:solidFill>
                <a:schemeClr val="dk1"/>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Trabajando juntos, estos componentes entregan valor que está alineado con la estrategia de la empresa. </a:t>
            </a:r>
            <a:endParaRPr b="0" i="0" sz="1600" u="none" cap="none" strike="noStrike">
              <a:solidFill>
                <a:srgbClr val="000000"/>
              </a:solidFill>
              <a:latin typeface="Calibri"/>
              <a:ea typeface="Calibri"/>
              <a:cs typeface="Calibri"/>
              <a:sym typeface="Calibri"/>
            </a:endParaRPr>
          </a:p>
        </p:txBody>
      </p:sp>
      <p:sp>
        <p:nvSpPr>
          <p:cNvPr id="258" name="Google Shape;258;p1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ENTREGA DE VALOR </a:t>
            </a:r>
            <a:endParaRPr b="0" i="0" sz="1400" u="none" cap="none" strike="noStrike">
              <a:solidFill>
                <a:srgbClr val="000000"/>
              </a:solidFill>
              <a:latin typeface="Calibri"/>
              <a:ea typeface="Calibri"/>
              <a:cs typeface="Calibri"/>
              <a:sym typeface="Calibri"/>
            </a:endParaRPr>
          </a:p>
        </p:txBody>
      </p:sp>
      <p:pic>
        <p:nvPicPr>
          <p:cNvPr id="259" name="Google Shape;259;p17"/>
          <p:cNvPicPr preferRelativeResize="0"/>
          <p:nvPr/>
        </p:nvPicPr>
        <p:blipFill rotWithShape="1">
          <a:blip r:embed="rId3">
            <a:alphaModFix/>
          </a:blip>
          <a:srcRect b="0" l="0" r="0" t="0"/>
          <a:stretch/>
        </p:blipFill>
        <p:spPr>
          <a:xfrm>
            <a:off x="4067175" y="912813"/>
            <a:ext cx="5076826" cy="4321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8"/>
          <p:cNvSpPr txBox="1"/>
          <p:nvPr/>
        </p:nvSpPr>
        <p:spPr>
          <a:xfrm>
            <a:off x="503543" y="912813"/>
            <a:ext cx="8172145" cy="109818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FLUJO DE INFORMACIÓN PARA SOSTENER LA CREACIÓN DE VALOR</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Un sistema para la entrega de valor funciona con mayor eficacia cuando la información y la retroalimentación son compartidas de manera consistente entre todos los componentes, manteniendo el sistema alineado con la estrategia y en sintonía con el entorno.</a:t>
            </a:r>
            <a:endParaRPr b="0" i="0" sz="1400" u="none" cap="none" strike="noStrike">
              <a:solidFill>
                <a:srgbClr val="000000"/>
              </a:solidFill>
              <a:latin typeface="Calibri"/>
              <a:ea typeface="Calibri"/>
              <a:cs typeface="Calibri"/>
              <a:sym typeface="Calibri"/>
            </a:endParaRPr>
          </a:p>
        </p:txBody>
      </p:sp>
      <p:cxnSp>
        <p:nvCxnSpPr>
          <p:cNvPr id="266" name="Google Shape;266;p18"/>
          <p:cNvCxnSpPr>
            <a:stCxn id="267" idx="0"/>
            <a:endCxn id="268" idx="0"/>
          </p:cNvCxnSpPr>
          <p:nvPr/>
        </p:nvCxnSpPr>
        <p:spPr>
          <a:xfrm flipH="1" rot="-5400000">
            <a:off x="2906653" y="2147494"/>
            <a:ext cx="600" cy="1718700"/>
          </a:xfrm>
          <a:prstGeom prst="bentConnector3">
            <a:avLst>
              <a:gd fmla="val -38100083" name="adj1"/>
            </a:avLst>
          </a:prstGeom>
          <a:noFill/>
          <a:ln cap="flat" cmpd="sng" w="19050">
            <a:solidFill>
              <a:srgbClr val="00B1C3"/>
            </a:solidFill>
            <a:prstDash val="solid"/>
            <a:round/>
            <a:headEnd len="sm" w="sm" type="none"/>
            <a:tailEnd len="med" w="med" type="triangle"/>
          </a:ln>
        </p:spPr>
      </p:cxnSp>
      <p:cxnSp>
        <p:nvCxnSpPr>
          <p:cNvPr id="269" name="Google Shape;269;p18"/>
          <p:cNvCxnSpPr>
            <a:stCxn id="270" idx="0"/>
            <a:endCxn id="271" idx="7"/>
          </p:cNvCxnSpPr>
          <p:nvPr/>
        </p:nvCxnSpPr>
        <p:spPr>
          <a:xfrm flipH="1" rot="-5400000">
            <a:off x="4633992" y="2284293"/>
            <a:ext cx="9600" cy="1454100"/>
          </a:xfrm>
          <a:prstGeom prst="bentConnector3">
            <a:avLst>
              <a:gd fmla="val -2381255" name="adj1"/>
            </a:avLst>
          </a:prstGeom>
          <a:noFill/>
          <a:ln cap="flat" cmpd="sng" w="19050">
            <a:solidFill>
              <a:srgbClr val="00B1C3"/>
            </a:solidFill>
            <a:prstDash val="solid"/>
            <a:round/>
            <a:headEnd len="sm" w="sm" type="none"/>
            <a:tailEnd len="med" w="med" type="triangle"/>
          </a:ln>
        </p:spPr>
      </p:cxnSp>
      <p:sp>
        <p:nvSpPr>
          <p:cNvPr id="271" name="Google Shape;271;p18"/>
          <p:cNvSpPr/>
          <p:nvPr/>
        </p:nvSpPr>
        <p:spPr>
          <a:xfrm>
            <a:off x="5310551" y="3006543"/>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p18"/>
          <p:cNvSpPr/>
          <p:nvPr/>
        </p:nvSpPr>
        <p:spPr>
          <a:xfrm>
            <a:off x="3879403" y="3006543"/>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2" name="Google Shape;272;p18"/>
          <p:cNvSpPr/>
          <p:nvPr/>
        </p:nvSpPr>
        <p:spPr>
          <a:xfrm>
            <a:off x="5535976" y="3006543"/>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p18"/>
          <p:cNvSpPr/>
          <p:nvPr/>
        </p:nvSpPr>
        <p:spPr>
          <a:xfrm>
            <a:off x="7117126" y="3006543"/>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74" name="Google Shape;274;p18"/>
          <p:cNvCxnSpPr>
            <a:stCxn id="272" idx="0"/>
            <a:endCxn id="273" idx="1"/>
          </p:cNvCxnSpPr>
          <p:nvPr/>
        </p:nvCxnSpPr>
        <p:spPr>
          <a:xfrm flipH="1" rot="-5400000">
            <a:off x="6342615" y="2232243"/>
            <a:ext cx="9600" cy="1558200"/>
          </a:xfrm>
          <a:prstGeom prst="bentConnector3">
            <a:avLst>
              <a:gd fmla="val -2381250" name="adj1"/>
            </a:avLst>
          </a:prstGeom>
          <a:noFill/>
          <a:ln cap="flat" cmpd="sng" w="19050">
            <a:solidFill>
              <a:srgbClr val="00B1C3"/>
            </a:solidFill>
            <a:prstDash val="solid"/>
            <a:round/>
            <a:headEnd len="sm" w="sm" type="none"/>
            <a:tailEnd len="med" w="med" type="triangle"/>
          </a:ln>
        </p:spPr>
      </p:cxnSp>
      <p:sp>
        <p:nvSpPr>
          <p:cNvPr id="275" name="Google Shape;275;p18"/>
          <p:cNvSpPr txBox="1"/>
          <p:nvPr/>
        </p:nvSpPr>
        <p:spPr>
          <a:xfrm>
            <a:off x="5614666" y="2462382"/>
            <a:ext cx="1465577"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Entregables con información de soporte y mantenimiento</a:t>
            </a:r>
            <a:endParaRPr b="0" i="0" sz="1400" u="none" cap="none" strike="noStrike">
              <a:solidFill>
                <a:srgbClr val="000000"/>
              </a:solidFill>
              <a:latin typeface="Calibri"/>
              <a:ea typeface="Calibri"/>
              <a:cs typeface="Calibri"/>
              <a:sym typeface="Calibri"/>
            </a:endParaRPr>
          </a:p>
        </p:txBody>
      </p:sp>
      <p:sp>
        <p:nvSpPr>
          <p:cNvPr id="276" name="Google Shape;276;p18"/>
          <p:cNvSpPr txBox="1"/>
          <p:nvPr/>
        </p:nvSpPr>
        <p:spPr>
          <a:xfrm>
            <a:off x="3903561" y="2462381"/>
            <a:ext cx="1297655"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Resultados, beneficios y valor deseados</a:t>
            </a:r>
            <a:endParaRPr b="0" i="0" sz="1400" u="none" cap="none" strike="noStrike">
              <a:solidFill>
                <a:srgbClr val="000000"/>
              </a:solidFill>
              <a:latin typeface="Calibri"/>
              <a:ea typeface="Calibri"/>
              <a:cs typeface="Calibri"/>
              <a:sym typeface="Calibri"/>
            </a:endParaRPr>
          </a:p>
        </p:txBody>
      </p:sp>
      <p:sp>
        <p:nvSpPr>
          <p:cNvPr id="277" name="Google Shape;277;p18"/>
          <p:cNvSpPr txBox="1"/>
          <p:nvPr/>
        </p:nvSpPr>
        <p:spPr>
          <a:xfrm>
            <a:off x="2192456" y="2588810"/>
            <a:ext cx="1297655"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Estrategia</a:t>
            </a:r>
            <a:endParaRPr b="0" i="0" sz="1400" u="none" cap="none" strike="noStrike">
              <a:solidFill>
                <a:srgbClr val="000000"/>
              </a:solidFill>
              <a:latin typeface="Calibri"/>
              <a:ea typeface="Calibri"/>
              <a:cs typeface="Calibri"/>
              <a:sym typeface="Calibri"/>
            </a:endParaRPr>
          </a:p>
        </p:txBody>
      </p:sp>
      <p:sp>
        <p:nvSpPr>
          <p:cNvPr id="278" name="Google Shape;278;p18"/>
          <p:cNvSpPr txBox="1"/>
          <p:nvPr/>
        </p:nvSpPr>
        <p:spPr>
          <a:xfrm>
            <a:off x="2286770" y="3942502"/>
            <a:ext cx="1297655"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Información de desempeño del portafolio</a:t>
            </a:r>
            <a:endParaRPr b="0" i="0" sz="1400" u="none" cap="none" strike="noStrike">
              <a:solidFill>
                <a:srgbClr val="000000"/>
              </a:solidFill>
              <a:latin typeface="Calibri"/>
              <a:ea typeface="Calibri"/>
              <a:cs typeface="Calibri"/>
              <a:sym typeface="Calibri"/>
            </a:endParaRPr>
          </a:p>
        </p:txBody>
      </p:sp>
      <p:sp>
        <p:nvSpPr>
          <p:cNvPr id="279" name="Google Shape;279;p18"/>
          <p:cNvSpPr txBox="1"/>
          <p:nvPr/>
        </p:nvSpPr>
        <p:spPr>
          <a:xfrm>
            <a:off x="4011215" y="3942502"/>
            <a:ext cx="1297655"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Información de desempeño y progreso</a:t>
            </a:r>
            <a:endParaRPr b="0" i="0" sz="1400" u="none" cap="none" strike="noStrike">
              <a:solidFill>
                <a:srgbClr val="000000"/>
              </a:solidFill>
              <a:latin typeface="Calibri"/>
              <a:ea typeface="Calibri"/>
              <a:cs typeface="Calibri"/>
              <a:sym typeface="Calibri"/>
            </a:endParaRPr>
          </a:p>
        </p:txBody>
      </p:sp>
      <p:sp>
        <p:nvSpPr>
          <p:cNvPr id="280" name="Google Shape;280;p18"/>
          <p:cNvSpPr txBox="1"/>
          <p:nvPr/>
        </p:nvSpPr>
        <p:spPr>
          <a:xfrm>
            <a:off x="5535976" y="3942502"/>
            <a:ext cx="1624567"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Información para actualizaciones, correcciones y ajustes</a:t>
            </a:r>
            <a:endParaRPr b="0" i="0" sz="1400" u="none" cap="none" strike="noStrike">
              <a:solidFill>
                <a:srgbClr val="000000"/>
              </a:solidFill>
              <a:latin typeface="Calibri"/>
              <a:ea typeface="Calibri"/>
              <a:cs typeface="Calibri"/>
              <a:sym typeface="Calibri"/>
            </a:endParaRPr>
          </a:p>
        </p:txBody>
      </p:sp>
      <p:sp>
        <p:nvSpPr>
          <p:cNvPr id="281" name="Google Shape;281;p18"/>
          <p:cNvSpPr txBox="1"/>
          <p:nvPr/>
        </p:nvSpPr>
        <p:spPr>
          <a:xfrm>
            <a:off x="3262447" y="4486662"/>
            <a:ext cx="2889383"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Resultados, Beneficios, Análisis de Desempeño de Valor</a:t>
            </a:r>
            <a:endParaRPr b="0" i="0" sz="1400" u="none" cap="none" strike="noStrike">
              <a:solidFill>
                <a:srgbClr val="000000"/>
              </a:solidFill>
              <a:latin typeface="Calibri"/>
              <a:ea typeface="Calibri"/>
              <a:cs typeface="Calibri"/>
              <a:sym typeface="Calibri"/>
            </a:endParaRPr>
          </a:p>
        </p:txBody>
      </p:sp>
      <p:sp>
        <p:nvSpPr>
          <p:cNvPr id="282" name="Google Shape;282;p18"/>
          <p:cNvSpPr/>
          <p:nvPr/>
        </p:nvSpPr>
        <p:spPr>
          <a:xfrm>
            <a:off x="7287621" y="3620468"/>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83" name="Google Shape;283;p18"/>
          <p:cNvCxnSpPr>
            <a:stCxn id="282" idx="4"/>
            <a:endCxn id="284" idx="4"/>
          </p:cNvCxnSpPr>
          <p:nvPr/>
        </p:nvCxnSpPr>
        <p:spPr>
          <a:xfrm flipH="1" rot="5400000">
            <a:off x="4610210" y="976089"/>
            <a:ext cx="9600" cy="5409900"/>
          </a:xfrm>
          <a:prstGeom prst="bentConnector3">
            <a:avLst>
              <a:gd fmla="val -7606797" name="adj1"/>
            </a:avLst>
          </a:prstGeom>
          <a:noFill/>
          <a:ln cap="flat" cmpd="sng" w="19050">
            <a:solidFill>
              <a:srgbClr val="92C14E"/>
            </a:solidFill>
            <a:prstDash val="solid"/>
            <a:round/>
            <a:headEnd len="sm" w="sm" type="none"/>
            <a:tailEnd len="med" w="med" type="triangle"/>
          </a:ln>
        </p:spPr>
      </p:cxnSp>
      <p:sp>
        <p:nvSpPr>
          <p:cNvPr id="284" name="Google Shape;284;p18"/>
          <p:cNvSpPr/>
          <p:nvPr/>
        </p:nvSpPr>
        <p:spPr>
          <a:xfrm>
            <a:off x="1877739" y="3610895"/>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p18"/>
          <p:cNvSpPr/>
          <p:nvPr/>
        </p:nvSpPr>
        <p:spPr>
          <a:xfrm>
            <a:off x="7079701" y="3620467"/>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86" name="Google Shape;286;p18"/>
          <p:cNvCxnSpPr>
            <a:stCxn id="285" idx="4"/>
            <a:endCxn id="287" idx="3"/>
          </p:cNvCxnSpPr>
          <p:nvPr/>
        </p:nvCxnSpPr>
        <p:spPr>
          <a:xfrm flipH="1" rot="5400000">
            <a:off x="6327390" y="2901188"/>
            <a:ext cx="9600" cy="1559700"/>
          </a:xfrm>
          <a:prstGeom prst="bentConnector3">
            <a:avLst>
              <a:gd fmla="val -2381260" name="adj1"/>
            </a:avLst>
          </a:prstGeom>
          <a:noFill/>
          <a:ln cap="flat" cmpd="sng" w="19050">
            <a:solidFill>
              <a:srgbClr val="92C14E"/>
            </a:solidFill>
            <a:prstDash val="solid"/>
            <a:round/>
            <a:headEnd len="sm" w="sm" type="none"/>
            <a:tailEnd len="med" w="med" type="triangle"/>
          </a:ln>
        </p:spPr>
      </p:cxnSp>
      <p:sp>
        <p:nvSpPr>
          <p:cNvPr id="287" name="Google Shape;287;p18"/>
          <p:cNvSpPr/>
          <p:nvPr/>
        </p:nvSpPr>
        <p:spPr>
          <a:xfrm>
            <a:off x="5543001" y="3620467"/>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p18"/>
          <p:cNvSpPr/>
          <p:nvPr/>
        </p:nvSpPr>
        <p:spPr>
          <a:xfrm>
            <a:off x="5349326" y="3620467"/>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89" name="Google Shape;289;p18"/>
          <p:cNvCxnSpPr>
            <a:stCxn id="288" idx="4"/>
            <a:endCxn id="290" idx="4"/>
          </p:cNvCxnSpPr>
          <p:nvPr/>
        </p:nvCxnSpPr>
        <p:spPr>
          <a:xfrm rot="5400000">
            <a:off x="4643215" y="2947988"/>
            <a:ext cx="600" cy="1476300"/>
          </a:xfrm>
          <a:prstGeom prst="bentConnector3">
            <a:avLst>
              <a:gd fmla="val 37041750" name="adj1"/>
            </a:avLst>
          </a:prstGeom>
          <a:noFill/>
          <a:ln cap="flat" cmpd="sng" w="19050">
            <a:solidFill>
              <a:srgbClr val="92C14E"/>
            </a:solidFill>
            <a:prstDash val="solid"/>
            <a:round/>
            <a:headEnd len="sm" w="sm" type="none"/>
            <a:tailEnd len="med" w="med" type="triangle"/>
          </a:ln>
        </p:spPr>
      </p:cxnSp>
      <p:sp>
        <p:nvSpPr>
          <p:cNvPr id="290" name="Google Shape;290;p18"/>
          <p:cNvSpPr/>
          <p:nvPr/>
        </p:nvSpPr>
        <p:spPr>
          <a:xfrm>
            <a:off x="3872951" y="3620467"/>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1" name="Google Shape;291;p18"/>
          <p:cNvSpPr/>
          <p:nvPr/>
        </p:nvSpPr>
        <p:spPr>
          <a:xfrm>
            <a:off x="3625301" y="3620467"/>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p18"/>
          <p:cNvSpPr/>
          <p:nvPr/>
        </p:nvSpPr>
        <p:spPr>
          <a:xfrm>
            <a:off x="2136226" y="3620467"/>
            <a:ext cx="64677" cy="653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93" name="Google Shape;293;p18"/>
          <p:cNvCxnSpPr>
            <a:stCxn id="291" idx="3"/>
            <a:endCxn id="292" idx="4"/>
          </p:cNvCxnSpPr>
          <p:nvPr/>
        </p:nvCxnSpPr>
        <p:spPr>
          <a:xfrm rot="5400000">
            <a:off x="2896923" y="2948015"/>
            <a:ext cx="9600" cy="1466100"/>
          </a:xfrm>
          <a:prstGeom prst="bentConnector3">
            <a:avLst>
              <a:gd fmla="val 2480971" name="adj1"/>
            </a:avLst>
          </a:prstGeom>
          <a:noFill/>
          <a:ln cap="flat" cmpd="sng" w="19050">
            <a:solidFill>
              <a:srgbClr val="92C14E"/>
            </a:solidFill>
            <a:prstDash val="solid"/>
            <a:round/>
            <a:headEnd len="sm" w="sm" type="none"/>
            <a:tailEnd len="med" w="med" type="triangle"/>
          </a:ln>
        </p:spPr>
      </p:cxnSp>
      <p:sp>
        <p:nvSpPr>
          <p:cNvPr id="268" name="Google Shape;268;p18"/>
          <p:cNvSpPr/>
          <p:nvPr/>
        </p:nvSpPr>
        <p:spPr>
          <a:xfrm>
            <a:off x="3194685" y="3006543"/>
            <a:ext cx="1143000" cy="646611"/>
          </a:xfrm>
          <a:prstGeom prst="roundRect">
            <a:avLst>
              <a:gd fmla="val 13637"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Portafolios</a:t>
            </a:r>
            <a:endParaRPr b="0" i="0" sz="1400" u="none" cap="none" strike="noStrike">
              <a:solidFill>
                <a:srgbClr val="000000"/>
              </a:solidFill>
              <a:latin typeface="Calibri"/>
              <a:ea typeface="Calibri"/>
              <a:cs typeface="Calibri"/>
              <a:sym typeface="Calibri"/>
            </a:endParaRPr>
          </a:p>
        </p:txBody>
      </p:sp>
      <p:sp>
        <p:nvSpPr>
          <p:cNvPr id="267" name="Google Shape;267;p18"/>
          <p:cNvSpPr/>
          <p:nvPr/>
        </p:nvSpPr>
        <p:spPr>
          <a:xfrm>
            <a:off x="1476103" y="3006544"/>
            <a:ext cx="1143000" cy="646611"/>
          </a:xfrm>
          <a:prstGeom prst="roundRect">
            <a:avLst>
              <a:gd fmla="val 13637" name="adj"/>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Líderes</a:t>
            </a:r>
            <a:endParaRPr b="0" i="0" sz="1400" u="none" cap="none" strike="noStrike">
              <a:solidFill>
                <a:srgbClr val="000000"/>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Sénior</a:t>
            </a:r>
            <a:endParaRPr b="0" i="0" sz="1400" u="none" cap="none" strike="noStrike">
              <a:solidFill>
                <a:srgbClr val="000000"/>
              </a:solidFill>
              <a:latin typeface="Calibri"/>
              <a:ea typeface="Calibri"/>
              <a:cs typeface="Calibri"/>
              <a:sym typeface="Calibri"/>
            </a:endParaRPr>
          </a:p>
        </p:txBody>
      </p:sp>
      <p:sp>
        <p:nvSpPr>
          <p:cNvPr id="294" name="Google Shape;294;p18"/>
          <p:cNvSpPr/>
          <p:nvPr/>
        </p:nvSpPr>
        <p:spPr>
          <a:xfrm>
            <a:off x="4890135" y="3006543"/>
            <a:ext cx="1143000" cy="646611"/>
          </a:xfrm>
          <a:prstGeom prst="roundRect">
            <a:avLst>
              <a:gd fmla="val 13637" name="adj"/>
            </a:avLst>
          </a:prstGeom>
          <a:solidFill>
            <a:srgbClr val="FDC21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Programas y Proyectos</a:t>
            </a:r>
            <a:endParaRPr b="0" i="0" sz="1400" u="none" cap="none" strike="noStrike">
              <a:solidFill>
                <a:srgbClr val="000000"/>
              </a:solidFill>
              <a:latin typeface="Calibri"/>
              <a:ea typeface="Calibri"/>
              <a:cs typeface="Calibri"/>
              <a:sym typeface="Calibri"/>
            </a:endParaRPr>
          </a:p>
        </p:txBody>
      </p:sp>
      <p:sp>
        <p:nvSpPr>
          <p:cNvPr id="295" name="Google Shape;295;p18"/>
          <p:cNvSpPr/>
          <p:nvPr/>
        </p:nvSpPr>
        <p:spPr>
          <a:xfrm>
            <a:off x="6585585" y="3006543"/>
            <a:ext cx="1143000" cy="646611"/>
          </a:xfrm>
          <a:prstGeom prst="roundRect">
            <a:avLst>
              <a:gd fmla="val 13637" name="adj"/>
            </a:avLst>
          </a:prstGeom>
          <a:solidFill>
            <a:srgbClr val="FFEDB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Operaciones</a:t>
            </a:r>
            <a:endParaRPr b="0" i="0" sz="1400" u="none" cap="none" strike="noStrike">
              <a:solidFill>
                <a:srgbClr val="000000"/>
              </a:solidFill>
              <a:latin typeface="Calibri"/>
              <a:ea typeface="Calibri"/>
              <a:cs typeface="Calibri"/>
              <a:sym typeface="Calibri"/>
            </a:endParaRPr>
          </a:p>
        </p:txBody>
      </p:sp>
      <p:sp>
        <p:nvSpPr>
          <p:cNvPr id="296" name="Google Shape;296;p1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ENTREGA DE VALOR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p19"/>
          <p:cNvSpPr txBox="1"/>
          <p:nvPr/>
        </p:nvSpPr>
        <p:spPr>
          <a:xfrm>
            <a:off x="1008064" y="3169974"/>
            <a:ext cx="6520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TIPOS DE </a:t>
            </a:r>
            <a:br>
              <a:rPr b="0" i="0" lang="es-PE" sz="2800" u="none" cap="none" strike="noStrike">
                <a:solidFill>
                  <a:schemeClr val="lt1"/>
                </a:solidFill>
                <a:latin typeface="Arial"/>
                <a:ea typeface="Arial"/>
                <a:cs typeface="Arial"/>
                <a:sym typeface="Arial"/>
              </a:rPr>
            </a:br>
            <a:r>
              <a:rPr b="1" i="0" lang="es-PE" sz="2800" u="none" cap="none" strike="noStrike">
                <a:solidFill>
                  <a:schemeClr val="lt1"/>
                </a:solidFill>
                <a:latin typeface="Arial"/>
                <a:ea typeface="Arial"/>
                <a:cs typeface="Arial"/>
                <a:sym typeface="Arial"/>
              </a:rPr>
              <a:t>REQUISITOS</a:t>
            </a:r>
            <a:endParaRPr b="1" i="0" sz="2800" u="none" cap="none" strike="noStrike">
              <a:solidFill>
                <a:schemeClr val="lt1"/>
              </a:solidFill>
              <a:latin typeface="Arial"/>
              <a:ea typeface="Arial"/>
              <a:cs typeface="Arial"/>
              <a:sym typeface="Arial"/>
            </a:endParaRPr>
          </a:p>
        </p:txBody>
      </p:sp>
      <p:pic>
        <p:nvPicPr>
          <p:cNvPr id="304" name="Google Shape;304;p19"/>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 name="Google Shape;51;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52" name="Google Shape;52;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3" name="Google Shape;53;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4" name="Google Shape;54;p2"/>
          <p:cNvPicPr preferRelativeResize="0"/>
          <p:nvPr/>
        </p:nvPicPr>
        <p:blipFill rotWithShape="1">
          <a:blip r:embed="rId5">
            <a:alphaModFix/>
          </a:blip>
          <a:srcRect b="0" l="0" r="0" t="0"/>
          <a:stretch/>
        </p:blipFill>
        <p:spPr>
          <a:xfrm>
            <a:off x="2528619" y="2194224"/>
            <a:ext cx="202176" cy="208211"/>
          </a:xfrm>
          <a:prstGeom prst="rect">
            <a:avLst/>
          </a:prstGeom>
          <a:noFill/>
          <a:ln>
            <a:noFill/>
          </a:ln>
        </p:spPr>
      </p:pic>
      <p:sp>
        <p:nvSpPr>
          <p:cNvPr id="55" name="Google Shape;55;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PE"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PE" sz="3300" u="none" cap="none" strike="noStrike">
                <a:solidFill>
                  <a:schemeClr val="lt1"/>
                </a:solidFill>
                <a:latin typeface="Arial"/>
                <a:ea typeface="Arial"/>
                <a:cs typeface="Arial"/>
                <a:sym typeface="Arial"/>
              </a:rPr>
              <a:t>DE LA SESIÓN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20"/>
          <p:cNvPicPr preferRelativeResize="0"/>
          <p:nvPr/>
        </p:nvPicPr>
        <p:blipFill rotWithShape="1">
          <a:blip r:embed="rId3">
            <a:alphaModFix/>
          </a:blip>
          <a:srcRect b="0" l="0" r="0" t="8181"/>
          <a:stretch/>
        </p:blipFill>
        <p:spPr>
          <a:xfrm>
            <a:off x="3376123" y="1623561"/>
            <a:ext cx="2339169" cy="3220733"/>
          </a:xfrm>
          <a:prstGeom prst="rect">
            <a:avLst/>
          </a:prstGeom>
          <a:noFill/>
          <a:ln>
            <a:noFill/>
          </a:ln>
        </p:spPr>
      </p:pic>
      <p:sp>
        <p:nvSpPr>
          <p:cNvPr id="311" name="Google Shape;311;p20"/>
          <p:cNvSpPr txBox="1"/>
          <p:nvPr/>
        </p:nvSpPr>
        <p:spPr>
          <a:xfrm>
            <a:off x="1351449" y="1893230"/>
            <a:ext cx="1171626"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rgbClr val="7150A0"/>
                </a:solidFill>
                <a:latin typeface="Calibri"/>
                <a:ea typeface="Calibri"/>
                <a:cs typeface="Calibri"/>
                <a:sym typeface="Calibri"/>
              </a:rPr>
              <a:t>Requisitos de los Usuarios</a:t>
            </a:r>
            <a:endParaRPr b="0" i="0" sz="1400" u="none" cap="none" strike="noStrike">
              <a:solidFill>
                <a:srgbClr val="000000"/>
              </a:solidFill>
              <a:latin typeface="Calibri"/>
              <a:ea typeface="Calibri"/>
              <a:cs typeface="Calibri"/>
              <a:sym typeface="Calibri"/>
            </a:endParaRPr>
          </a:p>
        </p:txBody>
      </p:sp>
      <p:sp>
        <p:nvSpPr>
          <p:cNvPr id="312" name="Google Shape;312;p20"/>
          <p:cNvSpPr txBox="1"/>
          <p:nvPr/>
        </p:nvSpPr>
        <p:spPr>
          <a:xfrm>
            <a:off x="1351448" y="3390883"/>
            <a:ext cx="1183069"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rgbClr val="7150A0"/>
                </a:solidFill>
                <a:latin typeface="Calibri"/>
                <a:ea typeface="Calibri"/>
                <a:cs typeface="Calibri"/>
                <a:sym typeface="Calibri"/>
              </a:rPr>
              <a:t>Requisitos de Transición</a:t>
            </a:r>
            <a:endParaRPr b="0" i="0" sz="1400" u="none" cap="none" strike="noStrike">
              <a:solidFill>
                <a:srgbClr val="000000"/>
              </a:solidFill>
              <a:latin typeface="Calibri"/>
              <a:ea typeface="Calibri"/>
              <a:cs typeface="Calibri"/>
              <a:sym typeface="Calibri"/>
            </a:endParaRPr>
          </a:p>
        </p:txBody>
      </p:sp>
      <p:sp>
        <p:nvSpPr>
          <p:cNvPr id="313" name="Google Shape;313;p20"/>
          <p:cNvSpPr txBox="1"/>
          <p:nvPr/>
        </p:nvSpPr>
        <p:spPr>
          <a:xfrm>
            <a:off x="3281363" y="1013455"/>
            <a:ext cx="2528687"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7150A0"/>
                </a:solidFill>
                <a:latin typeface="Calibri"/>
                <a:ea typeface="Calibri"/>
                <a:cs typeface="Calibri"/>
                <a:sym typeface="Calibri"/>
              </a:rPr>
              <a:t>Requisitos del Negocio</a:t>
            </a:r>
            <a:endParaRPr b="0" i="0" sz="1400" u="none" cap="none" strike="noStrike">
              <a:solidFill>
                <a:srgbClr val="000000"/>
              </a:solidFill>
              <a:latin typeface="Calibri"/>
              <a:ea typeface="Calibri"/>
              <a:cs typeface="Calibri"/>
              <a:sym typeface="Calibri"/>
            </a:endParaRPr>
          </a:p>
        </p:txBody>
      </p:sp>
      <p:sp>
        <p:nvSpPr>
          <p:cNvPr id="314" name="Google Shape;314;p20"/>
          <p:cNvSpPr txBox="1"/>
          <p:nvPr/>
        </p:nvSpPr>
        <p:spPr>
          <a:xfrm>
            <a:off x="6629143" y="1893230"/>
            <a:ext cx="1335861"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rgbClr val="7150A0"/>
                </a:solidFill>
                <a:latin typeface="Calibri"/>
                <a:ea typeface="Calibri"/>
                <a:cs typeface="Calibri"/>
                <a:sym typeface="Calibri"/>
              </a:rPr>
              <a:t>Requisitos del Proyecto</a:t>
            </a:r>
            <a:endParaRPr b="0" i="0" sz="1400" u="none" cap="none" strike="noStrike">
              <a:solidFill>
                <a:srgbClr val="000000"/>
              </a:solidFill>
              <a:latin typeface="Calibri"/>
              <a:ea typeface="Calibri"/>
              <a:cs typeface="Calibri"/>
              <a:sym typeface="Calibri"/>
            </a:endParaRPr>
          </a:p>
        </p:txBody>
      </p:sp>
      <p:sp>
        <p:nvSpPr>
          <p:cNvPr id="315" name="Google Shape;315;p20"/>
          <p:cNvSpPr txBox="1"/>
          <p:nvPr/>
        </p:nvSpPr>
        <p:spPr>
          <a:xfrm>
            <a:off x="6615313" y="3387292"/>
            <a:ext cx="1461159"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rgbClr val="7150A0"/>
                </a:solidFill>
                <a:latin typeface="Calibri"/>
                <a:ea typeface="Calibri"/>
                <a:cs typeface="Calibri"/>
                <a:sym typeface="Calibri"/>
              </a:rPr>
              <a:t>Requisitos de </a:t>
            </a:r>
            <a:br>
              <a:rPr b="1" i="0" lang="es-PE" sz="1400" u="none" cap="none" strike="noStrike">
                <a:solidFill>
                  <a:srgbClr val="7150A0"/>
                </a:solidFill>
                <a:latin typeface="Calibri"/>
                <a:ea typeface="Calibri"/>
                <a:cs typeface="Calibri"/>
                <a:sym typeface="Calibri"/>
              </a:rPr>
            </a:br>
            <a:r>
              <a:rPr b="1" i="0" lang="es-PE" sz="1400" u="none" cap="none" strike="noStrike">
                <a:solidFill>
                  <a:srgbClr val="7150A0"/>
                </a:solidFill>
                <a:latin typeface="Calibri"/>
                <a:ea typeface="Calibri"/>
                <a:cs typeface="Calibri"/>
                <a:sym typeface="Calibri"/>
              </a:rPr>
              <a:t>las Soluciones</a:t>
            </a:r>
            <a:endParaRPr b="0" i="0" sz="1400" u="none" cap="none" strike="noStrike">
              <a:solidFill>
                <a:srgbClr val="000000"/>
              </a:solidFill>
              <a:latin typeface="Calibri"/>
              <a:ea typeface="Calibri"/>
              <a:cs typeface="Calibri"/>
              <a:sym typeface="Calibri"/>
            </a:endParaRPr>
          </a:p>
        </p:txBody>
      </p:sp>
      <p:sp>
        <p:nvSpPr>
          <p:cNvPr id="316" name="Google Shape;316;p20"/>
          <p:cNvSpPr/>
          <p:nvPr/>
        </p:nvSpPr>
        <p:spPr>
          <a:xfrm rot="5400000">
            <a:off x="6933723" y="3282115"/>
            <a:ext cx="415674" cy="1646887"/>
          </a:xfrm>
          <a:prstGeom prst="leftBrace">
            <a:avLst>
              <a:gd fmla="val 0" name="adj1"/>
              <a:gd fmla="val 50000" name="adj2"/>
            </a:avLst>
          </a:prstGeom>
          <a:noFill/>
          <a:ln cap="flat" cmpd="sng" w="28575">
            <a:solidFill>
              <a:srgbClr val="715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p20"/>
          <p:cNvSpPr txBox="1"/>
          <p:nvPr/>
        </p:nvSpPr>
        <p:spPr>
          <a:xfrm>
            <a:off x="5823880" y="4337098"/>
            <a:ext cx="1079086"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7150A0"/>
                </a:solidFill>
                <a:latin typeface="Calibri"/>
                <a:ea typeface="Calibri"/>
                <a:cs typeface="Calibri"/>
                <a:sym typeface="Calibri"/>
              </a:rPr>
              <a:t>Requisitos</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7150A0"/>
                </a:solidFill>
                <a:latin typeface="Calibri"/>
                <a:ea typeface="Calibri"/>
                <a:cs typeface="Calibri"/>
                <a:sym typeface="Calibri"/>
              </a:rPr>
              <a:t>funcionales</a:t>
            </a:r>
            <a:endParaRPr b="0" i="0" sz="1400" u="none" cap="none" strike="noStrike">
              <a:solidFill>
                <a:srgbClr val="000000"/>
              </a:solidFill>
              <a:latin typeface="Calibri"/>
              <a:ea typeface="Calibri"/>
              <a:cs typeface="Calibri"/>
              <a:sym typeface="Calibri"/>
            </a:endParaRPr>
          </a:p>
        </p:txBody>
      </p:sp>
      <p:sp>
        <p:nvSpPr>
          <p:cNvPr id="318" name="Google Shape;318;p20"/>
          <p:cNvSpPr txBox="1"/>
          <p:nvPr/>
        </p:nvSpPr>
        <p:spPr>
          <a:xfrm>
            <a:off x="7310903" y="4337098"/>
            <a:ext cx="1244393"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7150A0"/>
                </a:solidFill>
                <a:latin typeface="Calibri"/>
                <a:ea typeface="Calibri"/>
                <a:cs typeface="Calibri"/>
                <a:sym typeface="Calibri"/>
              </a:rPr>
              <a:t>Requisitos</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7150A0"/>
                </a:solidFill>
                <a:latin typeface="Calibri"/>
                <a:ea typeface="Calibri"/>
                <a:cs typeface="Calibri"/>
                <a:sym typeface="Calibri"/>
              </a:rPr>
              <a:t>no funcionales</a:t>
            </a:r>
            <a:endParaRPr b="0" i="0" sz="1400" u="none" cap="none" strike="noStrike">
              <a:solidFill>
                <a:srgbClr val="000000"/>
              </a:solidFill>
              <a:latin typeface="Calibri"/>
              <a:ea typeface="Calibri"/>
              <a:cs typeface="Calibri"/>
              <a:sym typeface="Calibri"/>
            </a:endParaRPr>
          </a:p>
        </p:txBody>
      </p:sp>
      <p:sp>
        <p:nvSpPr>
          <p:cNvPr id="319" name="Google Shape;319;p20"/>
          <p:cNvSpPr txBox="1"/>
          <p:nvPr/>
        </p:nvSpPr>
        <p:spPr>
          <a:xfrm>
            <a:off x="503239" y="915562"/>
            <a:ext cx="2119192"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TIPOS DE REQUISITOS</a:t>
            </a:r>
            <a:endParaRPr b="0" i="0" sz="1400" u="none" cap="none" strike="noStrike">
              <a:solidFill>
                <a:srgbClr val="000000"/>
              </a:solidFill>
              <a:latin typeface="Calibri"/>
              <a:ea typeface="Calibri"/>
              <a:cs typeface="Calibri"/>
              <a:sym typeface="Calibri"/>
            </a:endParaRPr>
          </a:p>
        </p:txBody>
      </p:sp>
      <p:sp>
        <p:nvSpPr>
          <p:cNvPr id="320" name="Google Shape;320;p2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TIPOS DE REQUISITOS</a:t>
            </a:r>
            <a:endParaRPr b="0" i="0" sz="1000" u="none" cap="none" strike="noStrike">
              <a:solidFill>
                <a:srgbClr val="A5A5A5"/>
              </a:solidFill>
              <a:latin typeface="Calibri"/>
              <a:ea typeface="Calibri"/>
              <a:cs typeface="Calibri"/>
              <a:sym typeface="Calibri"/>
            </a:endParaRPr>
          </a:p>
        </p:txBody>
      </p:sp>
      <p:sp>
        <p:nvSpPr>
          <p:cNvPr id="321" name="Google Shape;321;p20"/>
          <p:cNvSpPr/>
          <p:nvPr/>
        </p:nvSpPr>
        <p:spPr>
          <a:xfrm>
            <a:off x="3376123" y="4844294"/>
            <a:ext cx="2339169" cy="394661"/>
          </a:xfrm>
          <a:prstGeom prst="rect">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Interesados</a:t>
            </a:r>
            <a:endParaRPr b="0" i="0" sz="1400" u="none" cap="none" strike="noStrike">
              <a:solidFill>
                <a:srgbClr val="000000"/>
              </a:solidFill>
              <a:latin typeface="Calibri"/>
              <a:ea typeface="Calibri"/>
              <a:cs typeface="Calibri"/>
              <a:sym typeface="Calibri"/>
            </a:endParaRPr>
          </a:p>
        </p:txBody>
      </p:sp>
      <p:sp>
        <p:nvSpPr>
          <p:cNvPr id="322" name="Google Shape;322;p20"/>
          <p:cNvSpPr/>
          <p:nvPr/>
        </p:nvSpPr>
        <p:spPr>
          <a:xfrm>
            <a:off x="2622431" y="2029968"/>
            <a:ext cx="607333" cy="182880"/>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p20"/>
          <p:cNvSpPr/>
          <p:nvPr/>
        </p:nvSpPr>
        <p:spPr>
          <a:xfrm>
            <a:off x="2622431" y="3511296"/>
            <a:ext cx="607333" cy="182880"/>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p20"/>
          <p:cNvSpPr/>
          <p:nvPr/>
        </p:nvSpPr>
        <p:spPr>
          <a:xfrm rot="10800000">
            <a:off x="5868551" y="2029968"/>
            <a:ext cx="607333" cy="182880"/>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p20"/>
          <p:cNvSpPr/>
          <p:nvPr/>
        </p:nvSpPr>
        <p:spPr>
          <a:xfrm rot="10800000">
            <a:off x="5868551" y="3511296"/>
            <a:ext cx="607333" cy="182880"/>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20"/>
          <p:cNvSpPr/>
          <p:nvPr/>
        </p:nvSpPr>
        <p:spPr>
          <a:xfrm rot="5400000">
            <a:off x="4423737" y="1325680"/>
            <a:ext cx="296526" cy="201100"/>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aphicFrame>
        <p:nvGraphicFramePr>
          <p:cNvPr id="332" name="Google Shape;332;p21"/>
          <p:cNvGraphicFramePr/>
          <p:nvPr/>
        </p:nvGraphicFramePr>
        <p:xfrm>
          <a:off x="503238" y="1216586"/>
          <a:ext cx="3000000" cy="3000000"/>
        </p:xfrm>
        <a:graphic>
          <a:graphicData uri="http://schemas.openxmlformats.org/drawingml/2006/table">
            <a:tbl>
              <a:tblPr bandRow="1" firstRow="1">
                <a:noFill/>
                <a:tableStyleId>{4A58957D-207F-439D-8AFE-65CD142E12D7}</a:tableStyleId>
              </a:tblPr>
              <a:tblGrid>
                <a:gridCol w="1634500"/>
                <a:gridCol w="1634500"/>
                <a:gridCol w="1634500"/>
                <a:gridCol w="1634500"/>
                <a:gridCol w="1634500"/>
              </a:tblGrid>
              <a:tr h="388200">
                <a:tc>
                  <a:txBody>
                    <a:bodyPr/>
                    <a:lstStyle/>
                    <a:p>
                      <a:pPr indent="0" lvl="0" marL="0" marR="0" rtl="0" algn="ctr">
                        <a:lnSpc>
                          <a:spcPct val="100000"/>
                        </a:lnSpc>
                        <a:spcBef>
                          <a:spcPts val="0"/>
                        </a:spcBef>
                        <a:spcAft>
                          <a:spcPts val="0"/>
                        </a:spcAft>
                        <a:buClr>
                          <a:srgbClr val="000000"/>
                        </a:buClr>
                        <a:buSzPts val="1050"/>
                        <a:buFont typeface="Arial"/>
                        <a:buNone/>
                      </a:pPr>
                      <a:r>
                        <a:rPr lang="es-PE" sz="1050" u="none" cap="none" strike="noStrike">
                          <a:latin typeface="Calibri"/>
                          <a:ea typeface="Calibri"/>
                          <a:cs typeface="Calibri"/>
                          <a:sym typeface="Calibri"/>
                        </a:rPr>
                        <a:t>Requisitos </a:t>
                      </a:r>
                      <a:br>
                        <a:rPr lang="es-PE" sz="1050" u="none" cap="none" strike="noStrike">
                          <a:latin typeface="Calibri"/>
                          <a:ea typeface="Calibri"/>
                          <a:cs typeface="Calibri"/>
                          <a:sym typeface="Calibri"/>
                        </a:rPr>
                      </a:br>
                      <a:r>
                        <a:rPr lang="es-PE" sz="1050" u="none" cap="none" strike="noStrike">
                          <a:latin typeface="Calibri"/>
                          <a:ea typeface="Calibri"/>
                          <a:cs typeface="Calibri"/>
                          <a:sym typeface="Calibri"/>
                        </a:rPr>
                        <a:t>de Negocio</a:t>
                      </a:r>
                      <a:endParaRPr sz="105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7828"/>
                    </a:solidFill>
                  </a:tcPr>
                </a:tc>
                <a:tc>
                  <a:txBody>
                    <a:bodyPr/>
                    <a:lstStyle/>
                    <a:p>
                      <a:pPr indent="0" lvl="0" marL="0" marR="0" rtl="0" algn="ctr">
                        <a:lnSpc>
                          <a:spcPct val="100000"/>
                        </a:lnSpc>
                        <a:spcBef>
                          <a:spcPts val="0"/>
                        </a:spcBef>
                        <a:spcAft>
                          <a:spcPts val="0"/>
                        </a:spcAft>
                        <a:buClr>
                          <a:srgbClr val="000000"/>
                        </a:buClr>
                        <a:buSzPts val="1050"/>
                        <a:buFont typeface="Arial"/>
                        <a:buNone/>
                      </a:pPr>
                      <a:r>
                        <a:rPr lang="es-PE" sz="1050" u="none" cap="none" strike="noStrike">
                          <a:latin typeface="Calibri"/>
                          <a:ea typeface="Calibri"/>
                          <a:cs typeface="Calibri"/>
                          <a:sym typeface="Calibri"/>
                        </a:rPr>
                        <a:t>Requisitos </a:t>
                      </a:r>
                      <a:br>
                        <a:rPr lang="es-PE" sz="1050" u="none" cap="none" strike="noStrike">
                          <a:latin typeface="Calibri"/>
                          <a:ea typeface="Calibri"/>
                          <a:cs typeface="Calibri"/>
                          <a:sym typeface="Calibri"/>
                        </a:rPr>
                      </a:br>
                      <a:r>
                        <a:rPr lang="es-PE" sz="1050" u="none" cap="none" strike="noStrike">
                          <a:latin typeface="Calibri"/>
                          <a:ea typeface="Calibri"/>
                          <a:cs typeface="Calibri"/>
                          <a:sym typeface="Calibri"/>
                        </a:rPr>
                        <a:t>de los Usuarios</a:t>
                      </a:r>
                      <a:endParaRPr b="0" i="0" sz="140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1C2"/>
                    </a:solidFill>
                  </a:tcPr>
                </a:tc>
                <a:tc>
                  <a:txBody>
                    <a:bodyPr/>
                    <a:lstStyle/>
                    <a:p>
                      <a:pPr indent="0" lvl="0" marL="0" marR="0" rtl="0" algn="ctr">
                        <a:lnSpc>
                          <a:spcPct val="100000"/>
                        </a:lnSpc>
                        <a:spcBef>
                          <a:spcPts val="0"/>
                        </a:spcBef>
                        <a:spcAft>
                          <a:spcPts val="0"/>
                        </a:spcAft>
                        <a:buClr>
                          <a:srgbClr val="000000"/>
                        </a:buClr>
                        <a:buSzPts val="1050"/>
                        <a:buFont typeface="Arial"/>
                        <a:buNone/>
                      </a:pPr>
                      <a:r>
                        <a:rPr lang="es-PE" sz="1050" u="none" cap="none" strike="noStrike">
                          <a:latin typeface="Calibri"/>
                          <a:ea typeface="Calibri"/>
                          <a:cs typeface="Calibri"/>
                          <a:sym typeface="Calibri"/>
                        </a:rPr>
                        <a:t>Requisitos </a:t>
                      </a:r>
                      <a:br>
                        <a:rPr lang="es-PE" sz="1050" u="none" cap="none" strike="noStrike">
                          <a:latin typeface="Calibri"/>
                          <a:ea typeface="Calibri"/>
                          <a:cs typeface="Calibri"/>
                          <a:sym typeface="Calibri"/>
                        </a:rPr>
                      </a:br>
                      <a:r>
                        <a:rPr lang="es-PE" sz="1050" u="none" cap="none" strike="noStrike">
                          <a:latin typeface="Calibri"/>
                          <a:ea typeface="Calibri"/>
                          <a:cs typeface="Calibri"/>
                          <a:sym typeface="Calibri"/>
                        </a:rPr>
                        <a:t>de Solución</a:t>
                      </a:r>
                      <a:endParaRPr b="0" i="0" sz="140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C14E"/>
                    </a:solidFill>
                  </a:tcPr>
                </a:tc>
                <a:tc>
                  <a:txBody>
                    <a:bodyPr/>
                    <a:lstStyle/>
                    <a:p>
                      <a:pPr indent="0" lvl="0" marL="0" marR="0" rtl="0" algn="ctr">
                        <a:lnSpc>
                          <a:spcPct val="100000"/>
                        </a:lnSpc>
                        <a:spcBef>
                          <a:spcPts val="0"/>
                        </a:spcBef>
                        <a:spcAft>
                          <a:spcPts val="0"/>
                        </a:spcAft>
                        <a:buClr>
                          <a:srgbClr val="000000"/>
                        </a:buClr>
                        <a:buSzPts val="1050"/>
                        <a:buFont typeface="Arial"/>
                        <a:buNone/>
                      </a:pPr>
                      <a:r>
                        <a:rPr lang="es-PE" sz="1050" u="none" cap="none" strike="noStrike">
                          <a:latin typeface="Calibri"/>
                          <a:ea typeface="Calibri"/>
                          <a:cs typeface="Calibri"/>
                          <a:sym typeface="Calibri"/>
                        </a:rPr>
                        <a:t>Requisitos </a:t>
                      </a:r>
                      <a:br>
                        <a:rPr lang="es-PE" sz="1050" u="none" cap="none" strike="noStrike">
                          <a:latin typeface="Calibri"/>
                          <a:ea typeface="Calibri"/>
                          <a:cs typeface="Calibri"/>
                          <a:sym typeface="Calibri"/>
                        </a:rPr>
                      </a:br>
                      <a:r>
                        <a:rPr lang="es-PE" sz="1050" u="none" cap="none" strike="noStrike">
                          <a:latin typeface="Calibri"/>
                          <a:ea typeface="Calibri"/>
                          <a:cs typeface="Calibri"/>
                          <a:sym typeface="Calibri"/>
                        </a:rPr>
                        <a:t>del Proyecto</a:t>
                      </a:r>
                      <a:endParaRPr b="0" i="0" sz="140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4539"/>
                    </a:solidFill>
                  </a:tcPr>
                </a:tc>
                <a:tc>
                  <a:txBody>
                    <a:bodyPr/>
                    <a:lstStyle/>
                    <a:p>
                      <a:pPr indent="0" lvl="0" marL="0" marR="0" rtl="0" algn="ctr">
                        <a:lnSpc>
                          <a:spcPct val="100000"/>
                        </a:lnSpc>
                        <a:spcBef>
                          <a:spcPts val="0"/>
                        </a:spcBef>
                        <a:spcAft>
                          <a:spcPts val="0"/>
                        </a:spcAft>
                        <a:buClr>
                          <a:srgbClr val="000000"/>
                        </a:buClr>
                        <a:buSzPts val="1050"/>
                        <a:buFont typeface="Arial"/>
                        <a:buNone/>
                      </a:pPr>
                      <a:r>
                        <a:rPr lang="es-PE" sz="1050" u="none" cap="none" strike="noStrike">
                          <a:latin typeface="Calibri"/>
                          <a:ea typeface="Calibri"/>
                          <a:cs typeface="Calibri"/>
                          <a:sym typeface="Calibri"/>
                        </a:rPr>
                        <a:t>Requisitos </a:t>
                      </a:r>
                      <a:br>
                        <a:rPr lang="es-PE" sz="1050" u="none" cap="none" strike="noStrike">
                          <a:latin typeface="Calibri"/>
                          <a:ea typeface="Calibri"/>
                          <a:cs typeface="Calibri"/>
                          <a:sym typeface="Calibri"/>
                        </a:rPr>
                      </a:br>
                      <a:r>
                        <a:rPr lang="es-PE" sz="1050" u="none" cap="none" strike="noStrike">
                          <a:latin typeface="Calibri"/>
                          <a:ea typeface="Calibri"/>
                          <a:cs typeface="Calibri"/>
                          <a:sym typeface="Calibri"/>
                        </a:rPr>
                        <a:t>de Transición</a:t>
                      </a:r>
                      <a:endParaRPr sz="105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150A0"/>
                    </a:solidFill>
                  </a:tcPr>
                </a:tc>
              </a:tr>
              <a:tr h="2610600">
                <a:tc>
                  <a:txBody>
                    <a:bodyPr/>
                    <a:lstStyle/>
                    <a:p>
                      <a:pPr indent="-174625" lvl="0" marL="174625" marR="0" rtl="0" algn="l">
                        <a:lnSpc>
                          <a:spcPct val="100000"/>
                        </a:lnSpc>
                        <a:spcBef>
                          <a:spcPts val="0"/>
                        </a:spcBef>
                        <a:spcAft>
                          <a:spcPts val="0"/>
                        </a:spcAft>
                        <a:buClr>
                          <a:srgbClr val="FE7828"/>
                        </a:buClr>
                        <a:buSzPts val="1050"/>
                        <a:buFont typeface="Arial"/>
                        <a:buChar char="•"/>
                      </a:pPr>
                      <a:r>
                        <a:rPr b="0" lang="es-PE" sz="1050" u="none" cap="none" strike="noStrike">
                          <a:solidFill>
                            <a:schemeClr val="dk1"/>
                          </a:solidFill>
                          <a:latin typeface="Calibri"/>
                          <a:ea typeface="Calibri"/>
                          <a:cs typeface="Calibri"/>
                          <a:sym typeface="Calibri"/>
                        </a:rPr>
                        <a:t>Objetivos del Proyecto y Negocio.</a:t>
                      </a:r>
                      <a:endParaRPr b="0" i="0" sz="1400" u="none" cap="none" strike="noStrike">
                        <a:latin typeface="Calibri"/>
                        <a:ea typeface="Calibri"/>
                        <a:cs typeface="Calibri"/>
                        <a:sym typeface="Calibri"/>
                      </a:endParaRPr>
                    </a:p>
                    <a:p>
                      <a:pPr indent="-174625" lvl="0" marL="174625" marR="0" rtl="0" algn="l">
                        <a:lnSpc>
                          <a:spcPct val="100000"/>
                        </a:lnSpc>
                        <a:spcBef>
                          <a:spcPts val="0"/>
                        </a:spcBef>
                        <a:spcAft>
                          <a:spcPts val="0"/>
                        </a:spcAft>
                        <a:buClr>
                          <a:srgbClr val="FE7828"/>
                        </a:buClr>
                        <a:buSzPts val="1050"/>
                        <a:buFont typeface="Arial"/>
                        <a:buChar char="•"/>
                      </a:pPr>
                      <a:r>
                        <a:rPr b="0" lang="es-PE" sz="1050" u="none" cap="none" strike="noStrike">
                          <a:solidFill>
                            <a:schemeClr val="dk1"/>
                          </a:solidFill>
                          <a:latin typeface="Calibri"/>
                          <a:ea typeface="Calibri"/>
                          <a:cs typeface="Calibri"/>
                          <a:sym typeface="Calibri"/>
                        </a:rPr>
                        <a:t>Las reglas de negocio de la organización ejecutora.</a:t>
                      </a:r>
                      <a:endParaRPr sz="1400" u="none" cap="none" strike="noStrike"/>
                    </a:p>
                    <a:p>
                      <a:pPr indent="-174625" lvl="0" marL="174625" marR="0" rtl="0" algn="l">
                        <a:lnSpc>
                          <a:spcPct val="100000"/>
                        </a:lnSpc>
                        <a:spcBef>
                          <a:spcPts val="0"/>
                        </a:spcBef>
                        <a:spcAft>
                          <a:spcPts val="0"/>
                        </a:spcAft>
                        <a:buClr>
                          <a:srgbClr val="FE7828"/>
                        </a:buClr>
                        <a:buSzPts val="1050"/>
                        <a:buFont typeface="Arial"/>
                        <a:buChar char="•"/>
                      </a:pPr>
                      <a:r>
                        <a:rPr b="0" lang="es-PE" sz="1050" u="none" cap="none" strike="noStrike">
                          <a:solidFill>
                            <a:schemeClr val="dk1"/>
                          </a:solidFill>
                          <a:latin typeface="Calibri"/>
                          <a:ea typeface="Calibri"/>
                          <a:cs typeface="Calibri"/>
                          <a:sym typeface="Calibri"/>
                        </a:rPr>
                        <a:t>Principios Orientadores de la Organización.</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D7C1"/>
                    </a:solidFill>
                  </a:tcPr>
                </a:tc>
                <a:tc>
                  <a:txBody>
                    <a:bodyPr/>
                    <a:lstStyle/>
                    <a:p>
                      <a:pPr indent="-134938" lvl="0" marL="134938" marR="0" rtl="0" algn="l">
                        <a:lnSpc>
                          <a:spcPct val="100000"/>
                        </a:lnSpc>
                        <a:spcBef>
                          <a:spcPts val="0"/>
                        </a:spcBef>
                        <a:spcAft>
                          <a:spcPts val="0"/>
                        </a:spcAft>
                        <a:buClr>
                          <a:srgbClr val="00B1C2"/>
                        </a:buClr>
                        <a:buSzPts val="1050"/>
                        <a:buFont typeface="Arial"/>
                        <a:buChar char="•"/>
                      </a:pPr>
                      <a:r>
                        <a:rPr b="0" lang="es-PE" sz="1050" u="none" cap="none" strike="noStrike">
                          <a:solidFill>
                            <a:schemeClr val="dk1"/>
                          </a:solidFill>
                          <a:latin typeface="Calibri"/>
                          <a:ea typeface="Calibri"/>
                          <a:cs typeface="Calibri"/>
                          <a:sym typeface="Calibri"/>
                        </a:rPr>
                        <a:t>Impactos en otras áreas organizacionales.</a:t>
                      </a:r>
                      <a:endParaRPr b="0" i="0" sz="1400" u="none" cap="none" strike="noStrike">
                        <a:latin typeface="Calibri"/>
                        <a:ea typeface="Calibri"/>
                        <a:cs typeface="Calibri"/>
                        <a:sym typeface="Calibri"/>
                      </a:endParaRPr>
                    </a:p>
                    <a:p>
                      <a:pPr indent="-134938" lvl="0" marL="134938" marR="0" rtl="0" algn="l">
                        <a:lnSpc>
                          <a:spcPct val="100000"/>
                        </a:lnSpc>
                        <a:spcBef>
                          <a:spcPts val="0"/>
                        </a:spcBef>
                        <a:spcAft>
                          <a:spcPts val="0"/>
                        </a:spcAft>
                        <a:buClr>
                          <a:srgbClr val="00B1C2"/>
                        </a:buClr>
                        <a:buSzPts val="1050"/>
                        <a:buFont typeface="Arial"/>
                        <a:buChar char="•"/>
                      </a:pPr>
                      <a:r>
                        <a:rPr b="0" lang="es-PE" sz="1050" u="none" cap="none" strike="noStrike">
                          <a:solidFill>
                            <a:schemeClr val="dk1"/>
                          </a:solidFill>
                          <a:latin typeface="Calibri"/>
                          <a:ea typeface="Calibri"/>
                          <a:cs typeface="Calibri"/>
                          <a:sym typeface="Calibri"/>
                        </a:rPr>
                        <a:t>Impacto en otras entidades.</a:t>
                      </a:r>
                      <a:endParaRPr sz="1400" u="none" cap="none" strike="noStrike"/>
                    </a:p>
                    <a:p>
                      <a:pPr indent="-134938" lvl="0" marL="134938" marR="0" rtl="0" algn="l">
                        <a:lnSpc>
                          <a:spcPct val="100000"/>
                        </a:lnSpc>
                        <a:spcBef>
                          <a:spcPts val="0"/>
                        </a:spcBef>
                        <a:spcAft>
                          <a:spcPts val="0"/>
                        </a:spcAft>
                        <a:buClr>
                          <a:srgbClr val="00B1C2"/>
                        </a:buClr>
                        <a:buSzPts val="1050"/>
                        <a:buFont typeface="Arial"/>
                        <a:buChar char="•"/>
                      </a:pPr>
                      <a:r>
                        <a:rPr b="0" lang="es-PE" sz="1050" u="none" cap="none" strike="noStrike">
                          <a:solidFill>
                            <a:schemeClr val="dk1"/>
                          </a:solidFill>
                          <a:latin typeface="Calibri"/>
                          <a:ea typeface="Calibri"/>
                          <a:cs typeface="Calibri"/>
                          <a:sym typeface="Calibri"/>
                        </a:rPr>
                        <a:t>Requisitos de Comunicación y reporte de los Interesados.</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EFF4"/>
                    </a:solidFill>
                  </a:tcPr>
                </a:tc>
                <a:tc>
                  <a:txBody>
                    <a:bodyPr/>
                    <a:lstStyle/>
                    <a:p>
                      <a:pPr indent="-131763" lvl="0" marL="134938" marR="0" rtl="0" algn="l">
                        <a:lnSpc>
                          <a:spcPct val="100000"/>
                        </a:lnSpc>
                        <a:spcBef>
                          <a:spcPts val="0"/>
                        </a:spcBef>
                        <a:spcAft>
                          <a:spcPts val="0"/>
                        </a:spcAft>
                        <a:buClr>
                          <a:srgbClr val="92C14E"/>
                        </a:buClr>
                        <a:buSzPts val="1050"/>
                        <a:buFont typeface="Arial"/>
                        <a:buChar char="•"/>
                      </a:pPr>
                      <a:r>
                        <a:rPr b="0" lang="es-PE" sz="1050" u="none" cap="none" strike="noStrike">
                          <a:solidFill>
                            <a:schemeClr val="dk1"/>
                          </a:solidFill>
                          <a:latin typeface="Calibri"/>
                          <a:ea typeface="Calibri"/>
                          <a:cs typeface="Calibri"/>
                          <a:sym typeface="Calibri"/>
                        </a:rPr>
                        <a:t>Requisitos Funcionales</a:t>
                      </a:r>
                      <a:endParaRPr b="0" i="0" sz="1400" u="none" cap="none" strike="noStrike">
                        <a:latin typeface="Calibri"/>
                        <a:ea typeface="Calibri"/>
                        <a:cs typeface="Calibri"/>
                        <a:sym typeface="Calibri"/>
                      </a:endParaRPr>
                    </a:p>
                    <a:p>
                      <a:pPr indent="-131763" lvl="0" marL="266700" marR="0" rtl="0" algn="l">
                        <a:lnSpc>
                          <a:spcPct val="100000"/>
                        </a:lnSpc>
                        <a:spcBef>
                          <a:spcPts val="0"/>
                        </a:spcBef>
                        <a:spcAft>
                          <a:spcPts val="0"/>
                        </a:spcAft>
                        <a:buClr>
                          <a:srgbClr val="92C14E"/>
                        </a:buClr>
                        <a:buSzPts val="1050"/>
                        <a:buFont typeface="Arial"/>
                        <a:buChar char="•"/>
                      </a:pPr>
                      <a:r>
                        <a:rPr b="0" lang="es-PE" sz="1050" u="none" cap="none" strike="noStrike">
                          <a:solidFill>
                            <a:schemeClr val="dk1"/>
                          </a:solidFill>
                          <a:latin typeface="Calibri"/>
                          <a:ea typeface="Calibri"/>
                          <a:cs typeface="Calibri"/>
                          <a:sym typeface="Calibri"/>
                        </a:rPr>
                        <a:t>Comportamientos del producto. servicio o resultado.</a:t>
                      </a:r>
                      <a:endParaRPr sz="1400" u="none" cap="none" strike="noStrike"/>
                    </a:p>
                    <a:p>
                      <a:pPr indent="-131763" lvl="0" marL="266700" marR="0" rtl="0" algn="l">
                        <a:lnSpc>
                          <a:spcPct val="100000"/>
                        </a:lnSpc>
                        <a:spcBef>
                          <a:spcPts val="0"/>
                        </a:spcBef>
                        <a:spcAft>
                          <a:spcPts val="0"/>
                        </a:spcAft>
                        <a:buClr>
                          <a:srgbClr val="92C14E"/>
                        </a:buClr>
                        <a:buSzPts val="1050"/>
                        <a:buFont typeface="Arial"/>
                        <a:buChar char="•"/>
                      </a:pPr>
                      <a:r>
                        <a:rPr b="0" lang="es-PE" sz="1050" u="none" cap="none" strike="noStrike">
                          <a:solidFill>
                            <a:schemeClr val="dk1"/>
                          </a:solidFill>
                          <a:latin typeface="Calibri"/>
                          <a:ea typeface="Calibri"/>
                          <a:cs typeface="Calibri"/>
                          <a:sym typeface="Calibri"/>
                        </a:rPr>
                        <a:t>Define el </a:t>
                      </a:r>
                      <a:r>
                        <a:rPr b="1" lang="es-PE" sz="1050" u="none" cap="none" strike="noStrike">
                          <a:solidFill>
                            <a:schemeClr val="dk1"/>
                          </a:solidFill>
                          <a:latin typeface="Calibri"/>
                          <a:ea typeface="Calibri"/>
                          <a:cs typeface="Calibri"/>
                          <a:sym typeface="Calibri"/>
                        </a:rPr>
                        <a:t>Qué</a:t>
                      </a:r>
                      <a:r>
                        <a:rPr b="0" lang="es-PE" sz="1050" u="none" cap="none" strike="noStrike">
                          <a:solidFill>
                            <a:schemeClr val="dk1"/>
                          </a:solidFill>
                          <a:latin typeface="Calibri"/>
                          <a:ea typeface="Calibri"/>
                          <a:cs typeface="Calibri"/>
                          <a:sym typeface="Calibri"/>
                        </a:rPr>
                        <a:t> se espera del resultado.</a:t>
                      </a:r>
                      <a:endParaRPr sz="1400" u="none" cap="none" strike="noStrike"/>
                    </a:p>
                    <a:p>
                      <a:pPr indent="-65086" lvl="0" marL="134938" marR="0" rtl="0" algn="l">
                        <a:lnSpc>
                          <a:spcPct val="100000"/>
                        </a:lnSpc>
                        <a:spcBef>
                          <a:spcPts val="0"/>
                        </a:spcBef>
                        <a:spcAft>
                          <a:spcPts val="0"/>
                        </a:spcAft>
                        <a:buClr>
                          <a:srgbClr val="92C14E"/>
                        </a:buClr>
                        <a:buSzPts val="1050"/>
                        <a:buFont typeface="Arial"/>
                        <a:buNone/>
                      </a:pPr>
                      <a:r>
                        <a:t/>
                      </a:r>
                      <a:endParaRPr b="0" sz="1050" u="none" cap="none" strike="noStrike">
                        <a:solidFill>
                          <a:schemeClr val="dk1"/>
                        </a:solidFill>
                        <a:latin typeface="Calibri"/>
                        <a:ea typeface="Calibri"/>
                        <a:cs typeface="Calibri"/>
                        <a:sym typeface="Calibri"/>
                      </a:endParaRPr>
                    </a:p>
                    <a:p>
                      <a:pPr indent="-131763" lvl="0" marL="134938" marR="0" rtl="0" algn="l">
                        <a:lnSpc>
                          <a:spcPct val="100000"/>
                        </a:lnSpc>
                        <a:spcBef>
                          <a:spcPts val="0"/>
                        </a:spcBef>
                        <a:spcAft>
                          <a:spcPts val="0"/>
                        </a:spcAft>
                        <a:buClr>
                          <a:srgbClr val="92C14E"/>
                        </a:buClr>
                        <a:buSzPts val="1050"/>
                        <a:buFont typeface="Arial"/>
                        <a:buChar char="•"/>
                      </a:pPr>
                      <a:r>
                        <a:rPr b="0" lang="es-PE" sz="1050" u="none" cap="none" strike="noStrike">
                          <a:solidFill>
                            <a:schemeClr val="dk1"/>
                          </a:solidFill>
                          <a:latin typeface="Calibri"/>
                          <a:ea typeface="Calibri"/>
                          <a:cs typeface="Calibri"/>
                          <a:sym typeface="Calibri"/>
                        </a:rPr>
                        <a:t>Requisitos No Funcionales</a:t>
                      </a:r>
                      <a:endParaRPr sz="1400" u="none" cap="none" strike="noStrike"/>
                    </a:p>
                    <a:p>
                      <a:pPr indent="-131763" lvl="0" marL="266700" marR="0" rtl="0" algn="l">
                        <a:lnSpc>
                          <a:spcPct val="100000"/>
                        </a:lnSpc>
                        <a:spcBef>
                          <a:spcPts val="0"/>
                        </a:spcBef>
                        <a:spcAft>
                          <a:spcPts val="0"/>
                        </a:spcAft>
                        <a:buClr>
                          <a:srgbClr val="92C14E"/>
                        </a:buClr>
                        <a:buSzPts val="1050"/>
                        <a:buFont typeface="Arial"/>
                        <a:buChar char="•"/>
                      </a:pPr>
                      <a:r>
                        <a:rPr b="0" lang="es-PE" sz="1050" u="none" cap="none" strike="noStrike">
                          <a:solidFill>
                            <a:schemeClr val="dk1"/>
                          </a:solidFill>
                          <a:latin typeface="Calibri"/>
                          <a:ea typeface="Calibri"/>
                          <a:cs typeface="Calibri"/>
                          <a:sym typeface="Calibri"/>
                        </a:rPr>
                        <a:t>Requisitos de Diseño.</a:t>
                      </a:r>
                      <a:endParaRPr sz="1400" u="none" cap="none" strike="noStrike"/>
                    </a:p>
                    <a:p>
                      <a:pPr indent="-131763" lvl="0" marL="266700" marR="0" rtl="0" algn="l">
                        <a:lnSpc>
                          <a:spcPct val="100000"/>
                        </a:lnSpc>
                        <a:spcBef>
                          <a:spcPts val="0"/>
                        </a:spcBef>
                        <a:spcAft>
                          <a:spcPts val="0"/>
                        </a:spcAft>
                        <a:buClr>
                          <a:srgbClr val="92C14E"/>
                        </a:buClr>
                        <a:buSzPts val="1050"/>
                        <a:buFont typeface="Arial"/>
                        <a:buChar char="•"/>
                      </a:pPr>
                      <a:r>
                        <a:rPr b="0" lang="es-PE" sz="1050" u="none" cap="none" strike="noStrike">
                          <a:solidFill>
                            <a:schemeClr val="dk1"/>
                          </a:solidFill>
                          <a:latin typeface="Calibri"/>
                          <a:ea typeface="Calibri"/>
                          <a:cs typeface="Calibri"/>
                          <a:sym typeface="Calibri"/>
                        </a:rPr>
                        <a:t>Atributos de eficiencia, seguridad, ergonomía, usabilidad, etc.</a:t>
                      </a:r>
                      <a:endParaRPr sz="1400" u="none" cap="none" strike="noStrike"/>
                    </a:p>
                    <a:p>
                      <a:pPr indent="-131763" lvl="0" marL="266700" marR="0" rtl="0" algn="l">
                        <a:lnSpc>
                          <a:spcPct val="100000"/>
                        </a:lnSpc>
                        <a:spcBef>
                          <a:spcPts val="0"/>
                        </a:spcBef>
                        <a:spcAft>
                          <a:spcPts val="0"/>
                        </a:spcAft>
                        <a:buClr>
                          <a:srgbClr val="92C14E"/>
                        </a:buClr>
                        <a:buSzPts val="1050"/>
                        <a:buFont typeface="Arial"/>
                        <a:buChar char="•"/>
                      </a:pPr>
                      <a:r>
                        <a:rPr b="0" lang="es-PE" sz="1050" u="none" cap="none" strike="noStrike">
                          <a:solidFill>
                            <a:schemeClr val="dk1"/>
                          </a:solidFill>
                          <a:latin typeface="Calibri"/>
                          <a:ea typeface="Calibri"/>
                          <a:cs typeface="Calibri"/>
                          <a:sym typeface="Calibri"/>
                        </a:rPr>
                        <a:t>Define el </a:t>
                      </a:r>
                      <a:r>
                        <a:rPr b="1" lang="es-PE" sz="1050" u="none" cap="none" strike="noStrike">
                          <a:solidFill>
                            <a:schemeClr val="dk1"/>
                          </a:solidFill>
                          <a:latin typeface="Calibri"/>
                          <a:ea typeface="Calibri"/>
                          <a:cs typeface="Calibri"/>
                          <a:sym typeface="Calibri"/>
                        </a:rPr>
                        <a:t>Cómo.</a:t>
                      </a:r>
                      <a:endParaRPr sz="1400" u="none" cap="none" strike="noStrike"/>
                    </a:p>
                    <a:p>
                      <a:pPr indent="-107950" lvl="0" marL="174625" marR="0" rtl="0" algn="l">
                        <a:lnSpc>
                          <a:spcPct val="100000"/>
                        </a:lnSpc>
                        <a:spcBef>
                          <a:spcPts val="0"/>
                        </a:spcBef>
                        <a:spcAft>
                          <a:spcPts val="0"/>
                        </a:spcAft>
                        <a:buClr>
                          <a:schemeClr val="dk1"/>
                        </a:buClr>
                        <a:buSzPts val="1050"/>
                        <a:buFont typeface="Arial"/>
                        <a:buNone/>
                      </a:pPr>
                      <a:r>
                        <a:t/>
                      </a:r>
                      <a:endParaRPr b="0" sz="1050" u="none" cap="none" strike="noStrike">
                        <a:solidFill>
                          <a:schemeClr val="dk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DEEC7"/>
                    </a:solidFill>
                  </a:tcPr>
                </a:tc>
                <a:tc>
                  <a:txBody>
                    <a:bodyPr/>
                    <a:lstStyle/>
                    <a:p>
                      <a:pPr indent="-174625" lvl="0" marL="174625" marR="0" rtl="0" algn="l">
                        <a:lnSpc>
                          <a:spcPct val="100000"/>
                        </a:lnSpc>
                        <a:spcBef>
                          <a:spcPts val="0"/>
                        </a:spcBef>
                        <a:spcAft>
                          <a:spcPts val="0"/>
                        </a:spcAft>
                        <a:buClr>
                          <a:schemeClr val="dk1"/>
                        </a:buClr>
                        <a:buSzPts val="1050"/>
                        <a:buFont typeface="Arial"/>
                        <a:buChar char="•"/>
                      </a:pPr>
                      <a:r>
                        <a:rPr b="0" lang="es-PE" sz="1050" u="none" cap="none" strike="noStrike">
                          <a:solidFill>
                            <a:schemeClr val="dk1"/>
                          </a:solidFill>
                          <a:latin typeface="Calibri"/>
                          <a:ea typeface="Calibri"/>
                          <a:cs typeface="Calibri"/>
                          <a:sym typeface="Calibri"/>
                        </a:rPr>
                        <a:t>Niveles de servicio, rendimiento, seguridad, cumplimiento, etc.</a:t>
                      </a:r>
                      <a:endParaRPr b="0" i="0" sz="1400" u="none" cap="none" strike="noStrike">
                        <a:latin typeface="Calibri"/>
                        <a:ea typeface="Calibri"/>
                        <a:cs typeface="Calibri"/>
                        <a:sym typeface="Calibri"/>
                      </a:endParaRPr>
                    </a:p>
                    <a:p>
                      <a:pPr indent="-174625" lvl="0" marL="174625" marR="0" rtl="0" algn="l">
                        <a:lnSpc>
                          <a:spcPct val="100000"/>
                        </a:lnSpc>
                        <a:spcBef>
                          <a:spcPts val="0"/>
                        </a:spcBef>
                        <a:spcAft>
                          <a:spcPts val="0"/>
                        </a:spcAft>
                        <a:buClr>
                          <a:schemeClr val="dk1"/>
                        </a:buClr>
                        <a:buSzPts val="1050"/>
                        <a:buFont typeface="Arial"/>
                        <a:buChar char="•"/>
                      </a:pPr>
                      <a:r>
                        <a:rPr b="0" lang="es-PE" sz="1050" u="none" cap="none" strike="noStrike">
                          <a:solidFill>
                            <a:schemeClr val="dk1"/>
                          </a:solidFill>
                          <a:latin typeface="Calibri"/>
                          <a:ea typeface="Calibri"/>
                          <a:cs typeface="Calibri"/>
                          <a:sym typeface="Calibri"/>
                        </a:rPr>
                        <a:t>Criterios de Aceptación del Proyecto.</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BC8C4"/>
                    </a:solidFill>
                  </a:tcPr>
                </a:tc>
                <a:tc>
                  <a:txBody>
                    <a:bodyPr/>
                    <a:lstStyle/>
                    <a:p>
                      <a:pPr indent="-174625" lvl="0" marL="174625" marR="0" rtl="0" algn="l">
                        <a:lnSpc>
                          <a:spcPct val="100000"/>
                        </a:lnSpc>
                        <a:spcBef>
                          <a:spcPts val="0"/>
                        </a:spcBef>
                        <a:spcAft>
                          <a:spcPts val="0"/>
                        </a:spcAft>
                        <a:buClr>
                          <a:schemeClr val="dk1"/>
                        </a:buClr>
                        <a:buSzPts val="1050"/>
                        <a:buFont typeface="Arial"/>
                        <a:buChar char="•"/>
                      </a:pPr>
                      <a:r>
                        <a:rPr b="0" lang="es-PE" sz="1050" u="none" cap="none" strike="noStrike">
                          <a:solidFill>
                            <a:schemeClr val="dk1"/>
                          </a:solidFill>
                          <a:latin typeface="Calibri"/>
                          <a:ea typeface="Calibri"/>
                          <a:cs typeface="Calibri"/>
                          <a:sym typeface="Calibri"/>
                        </a:rPr>
                        <a:t>Transferencia del resultado logrado desde el equipo de proyecto al equipo de operaciones.</a:t>
                      </a:r>
                      <a:endParaRPr b="0" i="0" sz="1400" u="none" cap="none" strike="noStrike">
                        <a:latin typeface="Calibri"/>
                        <a:ea typeface="Calibri"/>
                        <a:cs typeface="Calibri"/>
                        <a:sym typeface="Calibri"/>
                      </a:endParaRPr>
                    </a:p>
                    <a:p>
                      <a:pPr indent="-174625" lvl="0" marL="174625" marR="0" rtl="0" algn="l">
                        <a:lnSpc>
                          <a:spcPct val="100000"/>
                        </a:lnSpc>
                        <a:spcBef>
                          <a:spcPts val="0"/>
                        </a:spcBef>
                        <a:spcAft>
                          <a:spcPts val="0"/>
                        </a:spcAft>
                        <a:buClr>
                          <a:schemeClr val="dk1"/>
                        </a:buClr>
                        <a:buSzPts val="1050"/>
                        <a:buFont typeface="Arial"/>
                        <a:buChar char="•"/>
                      </a:pPr>
                      <a:r>
                        <a:rPr b="0" lang="es-PE" sz="1050" u="none" cap="none" strike="noStrike">
                          <a:solidFill>
                            <a:schemeClr val="dk1"/>
                          </a:solidFill>
                          <a:latin typeface="Calibri"/>
                          <a:ea typeface="Calibri"/>
                          <a:cs typeface="Calibri"/>
                          <a:sym typeface="Calibri"/>
                        </a:rPr>
                        <a:t>Aseguramiento de la transferencia de conocimientos.</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3DCED"/>
                    </a:solidFill>
                  </a:tcPr>
                </a:tc>
              </a:tr>
            </a:tbl>
          </a:graphicData>
        </a:graphic>
      </p:graphicFrame>
      <p:sp>
        <p:nvSpPr>
          <p:cNvPr id="333" name="Google Shape;333;p21"/>
          <p:cNvSpPr txBox="1"/>
          <p:nvPr/>
        </p:nvSpPr>
        <p:spPr>
          <a:xfrm>
            <a:off x="503238" y="919856"/>
            <a:ext cx="5453723"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TIPOS DE REQUISITOS</a:t>
            </a:r>
            <a:endParaRPr b="0" i="0" sz="1400" u="none" cap="none" strike="noStrike">
              <a:solidFill>
                <a:srgbClr val="000000"/>
              </a:solidFill>
              <a:latin typeface="Calibri"/>
              <a:ea typeface="Calibri"/>
              <a:cs typeface="Calibri"/>
              <a:sym typeface="Calibri"/>
            </a:endParaRPr>
          </a:p>
        </p:txBody>
      </p:sp>
      <p:sp>
        <p:nvSpPr>
          <p:cNvPr id="334" name="Google Shape;334;p21"/>
          <p:cNvSpPr/>
          <p:nvPr/>
        </p:nvSpPr>
        <p:spPr>
          <a:xfrm>
            <a:off x="514350" y="4650642"/>
            <a:ext cx="8161338" cy="510778"/>
          </a:xfrm>
          <a:prstGeom prst="roundRect">
            <a:avLst>
              <a:gd fmla="val 16667" name="adj"/>
            </a:avLst>
          </a:prstGeom>
          <a:solidFill>
            <a:srgbClr val="F2F2F2"/>
          </a:solidFill>
          <a:ln cap="flat" cmpd="sng" w="9525">
            <a:solidFill>
              <a:srgbClr val="EAF1D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s-PE" sz="1200" u="none" cap="none" strike="noStrike">
                <a:solidFill>
                  <a:schemeClr val="dk1"/>
                </a:solidFill>
                <a:latin typeface="Calibri"/>
                <a:ea typeface="Calibri"/>
                <a:cs typeface="Calibri"/>
                <a:sym typeface="Calibri"/>
              </a:rPr>
              <a:t>Nota</a:t>
            </a:r>
            <a:r>
              <a:rPr b="0" i="0" lang="es-PE" sz="1200" u="none" cap="none" strike="noStrike">
                <a:solidFill>
                  <a:schemeClr val="dk1"/>
                </a:solidFill>
                <a:latin typeface="Calibri"/>
                <a:ea typeface="Calibri"/>
                <a:cs typeface="Calibri"/>
                <a:sym typeface="Calibri"/>
              </a:rPr>
              <a:t>: El Director de Proyecto es responsable de entender las diferentes necesidades, problemas y expectativas de los interesados del proyecto para documentar y formalizar requisitos del negocio, de los usuarios, de la solución y del proyecto.</a:t>
            </a:r>
            <a:endParaRPr b="0" i="0" sz="1200" u="none" cap="none" strike="noStrike">
              <a:solidFill>
                <a:schemeClr val="dk1"/>
              </a:solidFill>
              <a:latin typeface="Calibri"/>
              <a:ea typeface="Calibri"/>
              <a:cs typeface="Calibri"/>
              <a:sym typeface="Calibri"/>
            </a:endParaRPr>
          </a:p>
        </p:txBody>
      </p:sp>
      <p:sp>
        <p:nvSpPr>
          <p:cNvPr id="335" name="Google Shape;335;p2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TIPOS DE REQUISITOS</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2"/>
          <p:cNvSpPr txBox="1"/>
          <p:nvPr/>
        </p:nvSpPr>
        <p:spPr>
          <a:xfrm>
            <a:off x="503238" y="925718"/>
            <a:ext cx="7512222"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Identificando Tipos de Requisitos en un Proyecto  (Ejemplo 1)</a:t>
            </a:r>
            <a:endParaRPr b="1" i="0" sz="1600" u="none" cap="none" strike="noStrike">
              <a:solidFill>
                <a:schemeClr val="dk1"/>
              </a:solidFill>
              <a:latin typeface="Calibri"/>
              <a:ea typeface="Calibri"/>
              <a:cs typeface="Calibri"/>
              <a:sym typeface="Calibri"/>
            </a:endParaRPr>
          </a:p>
        </p:txBody>
      </p:sp>
      <p:sp>
        <p:nvSpPr>
          <p:cNvPr id="342" name="Google Shape;342;p22"/>
          <p:cNvSpPr txBox="1"/>
          <p:nvPr/>
        </p:nvSpPr>
        <p:spPr>
          <a:xfrm>
            <a:off x="1304561" y="2184397"/>
            <a:ext cx="3267439"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Adquirir y configurar 5 equipos de envasados de alta gama con un mínimo de 6 boquillas controlado por un PLC de 5ta. generación.</a:t>
            </a:r>
            <a:endParaRPr b="0" i="0" sz="1400" u="none" cap="none" strike="noStrike">
              <a:solidFill>
                <a:srgbClr val="000000"/>
              </a:solidFill>
              <a:latin typeface="Calibri"/>
              <a:ea typeface="Calibri"/>
              <a:cs typeface="Calibri"/>
              <a:sym typeface="Calibri"/>
            </a:endParaRPr>
          </a:p>
        </p:txBody>
      </p:sp>
      <p:sp>
        <p:nvSpPr>
          <p:cNvPr id="343" name="Google Shape;343;p22"/>
          <p:cNvSpPr txBox="1"/>
          <p:nvPr/>
        </p:nvSpPr>
        <p:spPr>
          <a:xfrm>
            <a:off x="1304561" y="2906925"/>
            <a:ext cx="3267439"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El diseño de la maqueta de la nueva planta debe contemplar tres tipos de plantas: planta de insumo, de envasado y de manufactura.</a:t>
            </a:r>
            <a:endParaRPr b="0" i="0" sz="1400" u="none" cap="none" strike="noStrike">
              <a:solidFill>
                <a:srgbClr val="000000"/>
              </a:solidFill>
              <a:latin typeface="Calibri"/>
              <a:ea typeface="Calibri"/>
              <a:cs typeface="Calibri"/>
              <a:sym typeface="Calibri"/>
            </a:endParaRPr>
          </a:p>
        </p:txBody>
      </p:sp>
      <p:sp>
        <p:nvSpPr>
          <p:cNvPr id="344" name="Google Shape;344;p22"/>
          <p:cNvSpPr txBox="1"/>
          <p:nvPr/>
        </p:nvSpPr>
        <p:spPr>
          <a:xfrm>
            <a:off x="1304561" y="3639330"/>
            <a:ext cx="3267439"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Contratar una empresa certificadora para realizar las pruebas sensoriales antes de la puesta en operaciones de la nueva planta.</a:t>
            </a:r>
            <a:endParaRPr b="0" i="0" sz="1400" u="none" cap="none" strike="noStrike">
              <a:solidFill>
                <a:srgbClr val="000000"/>
              </a:solidFill>
              <a:latin typeface="Calibri"/>
              <a:ea typeface="Calibri"/>
              <a:cs typeface="Calibri"/>
              <a:sym typeface="Calibri"/>
            </a:endParaRPr>
          </a:p>
        </p:txBody>
      </p:sp>
      <p:sp>
        <p:nvSpPr>
          <p:cNvPr id="345" name="Google Shape;345;p22"/>
          <p:cNvSpPr txBox="1"/>
          <p:nvPr/>
        </p:nvSpPr>
        <p:spPr>
          <a:xfrm>
            <a:off x="1313027" y="4359000"/>
            <a:ext cx="3258973"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La nueva planta de detergentes debe permitir un incremento de un 150 % de capacidad de producción del planta actual.</a:t>
            </a:r>
            <a:endParaRPr b="0" i="0" sz="1400" u="none" cap="none" strike="noStrike">
              <a:solidFill>
                <a:srgbClr val="000000"/>
              </a:solidFill>
              <a:latin typeface="Calibri"/>
              <a:ea typeface="Calibri"/>
              <a:cs typeface="Calibri"/>
              <a:sym typeface="Calibri"/>
            </a:endParaRPr>
          </a:p>
        </p:txBody>
      </p:sp>
      <p:sp>
        <p:nvSpPr>
          <p:cNvPr id="346" name="Google Shape;346;p22"/>
          <p:cNvSpPr txBox="1"/>
          <p:nvPr/>
        </p:nvSpPr>
        <p:spPr>
          <a:xfrm>
            <a:off x="5814140" y="2258352"/>
            <a:ext cx="3261956" cy="276999"/>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800"/>
              <a:buFont typeface="Arial"/>
              <a:buNone/>
            </a:pPr>
            <a:r>
              <a:rPr b="1" i="0" lang="es-PE" sz="1800" u="none" cap="none" strike="noStrike">
                <a:solidFill>
                  <a:srgbClr val="7150A0"/>
                </a:solidFill>
                <a:latin typeface="Calibri"/>
                <a:ea typeface="Calibri"/>
                <a:cs typeface="Calibri"/>
                <a:sym typeface="Calibri"/>
              </a:rPr>
              <a:t>Requisito de Solución</a:t>
            </a:r>
            <a:endParaRPr b="0" i="0" sz="1400" u="none" cap="none" strike="noStrike">
              <a:solidFill>
                <a:srgbClr val="000000"/>
              </a:solidFill>
              <a:latin typeface="Calibri"/>
              <a:ea typeface="Calibri"/>
              <a:cs typeface="Calibri"/>
              <a:sym typeface="Calibri"/>
            </a:endParaRPr>
          </a:p>
        </p:txBody>
      </p:sp>
      <p:sp>
        <p:nvSpPr>
          <p:cNvPr id="347" name="Google Shape;347;p22"/>
          <p:cNvSpPr txBox="1"/>
          <p:nvPr/>
        </p:nvSpPr>
        <p:spPr>
          <a:xfrm>
            <a:off x="5814140" y="2993359"/>
            <a:ext cx="3261956" cy="276999"/>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800"/>
              <a:buFont typeface="Arial"/>
              <a:buNone/>
            </a:pPr>
            <a:r>
              <a:rPr b="1" i="0" lang="es-PE" sz="1800" u="none" cap="none" strike="noStrike">
                <a:solidFill>
                  <a:srgbClr val="7150A0"/>
                </a:solidFill>
                <a:latin typeface="Calibri"/>
                <a:ea typeface="Calibri"/>
                <a:cs typeface="Calibri"/>
                <a:sym typeface="Calibri"/>
              </a:rPr>
              <a:t>Requisito de Usuario</a:t>
            </a:r>
            <a:endParaRPr b="0" i="0" sz="1400" u="none" cap="none" strike="noStrike">
              <a:solidFill>
                <a:srgbClr val="000000"/>
              </a:solidFill>
              <a:latin typeface="Calibri"/>
              <a:ea typeface="Calibri"/>
              <a:cs typeface="Calibri"/>
              <a:sym typeface="Calibri"/>
            </a:endParaRPr>
          </a:p>
        </p:txBody>
      </p:sp>
      <p:sp>
        <p:nvSpPr>
          <p:cNvPr id="348" name="Google Shape;348;p22"/>
          <p:cNvSpPr txBox="1"/>
          <p:nvPr/>
        </p:nvSpPr>
        <p:spPr>
          <a:xfrm>
            <a:off x="5814140" y="3718332"/>
            <a:ext cx="3261956" cy="276999"/>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800"/>
              <a:buFont typeface="Arial"/>
              <a:buNone/>
            </a:pPr>
            <a:r>
              <a:rPr b="1" i="0" lang="es-PE" sz="1800" u="none" cap="none" strike="noStrike">
                <a:solidFill>
                  <a:srgbClr val="7150A0"/>
                </a:solidFill>
                <a:latin typeface="Calibri"/>
                <a:ea typeface="Calibri"/>
                <a:cs typeface="Calibri"/>
                <a:sym typeface="Calibri"/>
              </a:rPr>
              <a:t>Requisito de Transición</a:t>
            </a:r>
            <a:endParaRPr b="0" i="0" sz="1400" u="none" cap="none" strike="noStrike">
              <a:solidFill>
                <a:srgbClr val="000000"/>
              </a:solidFill>
              <a:latin typeface="Calibri"/>
              <a:ea typeface="Calibri"/>
              <a:cs typeface="Calibri"/>
              <a:sym typeface="Calibri"/>
            </a:endParaRPr>
          </a:p>
        </p:txBody>
      </p:sp>
      <p:sp>
        <p:nvSpPr>
          <p:cNvPr id="349" name="Google Shape;349;p22"/>
          <p:cNvSpPr txBox="1"/>
          <p:nvPr/>
        </p:nvSpPr>
        <p:spPr>
          <a:xfrm>
            <a:off x="5814140" y="4453339"/>
            <a:ext cx="3261956" cy="276999"/>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800"/>
              <a:buFont typeface="Arial"/>
              <a:buNone/>
            </a:pPr>
            <a:r>
              <a:rPr b="1" i="0" lang="es-PE" sz="1800" u="none" cap="none" strike="noStrike">
                <a:solidFill>
                  <a:srgbClr val="7150A0"/>
                </a:solidFill>
                <a:latin typeface="Calibri"/>
                <a:ea typeface="Calibri"/>
                <a:cs typeface="Calibri"/>
                <a:sym typeface="Calibri"/>
              </a:rPr>
              <a:t>Requisito de Negocio</a:t>
            </a:r>
            <a:endParaRPr b="0" i="0" sz="1400" u="none" cap="none" strike="noStrike">
              <a:solidFill>
                <a:srgbClr val="000000"/>
              </a:solidFill>
              <a:latin typeface="Calibri"/>
              <a:ea typeface="Calibri"/>
              <a:cs typeface="Calibri"/>
              <a:sym typeface="Calibri"/>
            </a:endParaRPr>
          </a:p>
        </p:txBody>
      </p:sp>
      <p:sp>
        <p:nvSpPr>
          <p:cNvPr id="350" name="Google Shape;350;p2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TIPOS DE REQUISITOS</a:t>
            </a:r>
            <a:endParaRPr b="0" i="0" sz="1000" u="none" cap="none" strike="noStrike">
              <a:solidFill>
                <a:srgbClr val="A5A5A5"/>
              </a:solidFill>
              <a:latin typeface="Calibri"/>
              <a:ea typeface="Calibri"/>
              <a:cs typeface="Calibri"/>
              <a:sym typeface="Calibri"/>
            </a:endParaRPr>
          </a:p>
        </p:txBody>
      </p:sp>
      <p:sp>
        <p:nvSpPr>
          <p:cNvPr id="351" name="Google Shape;351;p22"/>
          <p:cNvSpPr/>
          <p:nvPr/>
        </p:nvSpPr>
        <p:spPr>
          <a:xfrm>
            <a:off x="503238" y="1317948"/>
            <a:ext cx="5961570" cy="500394"/>
          </a:xfrm>
          <a:prstGeom prst="roundRect">
            <a:avLst>
              <a:gd fmla="val 24207" name="adj"/>
            </a:avLst>
          </a:prstGeom>
          <a:solidFill>
            <a:srgbClr val="714FA0"/>
          </a:solidFill>
          <a:ln>
            <a:noFill/>
          </a:ln>
        </p:spPr>
        <p:txBody>
          <a:bodyPr anchorCtr="0" anchor="ctr" bIns="45700" lIns="360000"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Proyecto de Construcción de una Planta de Detergentes</a:t>
            </a:r>
            <a:endParaRPr b="1" i="0" sz="1600" u="none" cap="none" strike="noStrike">
              <a:solidFill>
                <a:schemeClr val="lt1"/>
              </a:solidFill>
              <a:latin typeface="Calibri"/>
              <a:ea typeface="Calibri"/>
              <a:cs typeface="Calibri"/>
              <a:sym typeface="Calibri"/>
            </a:endParaRPr>
          </a:p>
        </p:txBody>
      </p:sp>
      <p:grpSp>
        <p:nvGrpSpPr>
          <p:cNvPr id="352" name="Google Shape;352;p22"/>
          <p:cNvGrpSpPr/>
          <p:nvPr/>
        </p:nvGrpSpPr>
        <p:grpSpPr>
          <a:xfrm>
            <a:off x="287221" y="1366234"/>
            <a:ext cx="459474" cy="403823"/>
            <a:chOff x="5892512" y="2805541"/>
            <a:chExt cx="459474" cy="403823"/>
          </a:xfrm>
        </p:grpSpPr>
        <p:sp>
          <p:nvSpPr>
            <p:cNvPr id="353" name="Google Shape;353;p22"/>
            <p:cNvSpPr/>
            <p:nvPr/>
          </p:nvSpPr>
          <p:spPr>
            <a:xfrm>
              <a:off x="5956277" y="2824919"/>
              <a:ext cx="395709" cy="376075"/>
            </a:xfrm>
            <a:prstGeom prst="ellipse">
              <a:avLst/>
            </a:prstGeom>
            <a:solidFill>
              <a:srgbClr val="593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354" name="Google Shape;354;p2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355" name="Google Shape;355;p22"/>
            <p:cNvSpPr/>
            <p:nvPr/>
          </p:nvSpPr>
          <p:spPr>
            <a:xfrm rot="5400000">
              <a:off x="6076285" y="2946262"/>
              <a:ext cx="186870" cy="1223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t/>
              </a:r>
              <a:endParaRPr b="0" i="0" sz="1300" u="none" cap="none" strike="noStrike">
                <a:solidFill>
                  <a:schemeClr val="lt1"/>
                </a:solidFill>
                <a:latin typeface="Calibri"/>
                <a:ea typeface="Calibri"/>
                <a:cs typeface="Calibri"/>
                <a:sym typeface="Calibri"/>
              </a:endParaRPr>
            </a:p>
          </p:txBody>
        </p:sp>
      </p:grpSp>
      <p:sp>
        <p:nvSpPr>
          <p:cNvPr id="356" name="Google Shape;356;p22"/>
          <p:cNvSpPr/>
          <p:nvPr/>
        </p:nvSpPr>
        <p:spPr>
          <a:xfrm>
            <a:off x="5001768" y="2258352"/>
            <a:ext cx="630936" cy="276999"/>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22"/>
          <p:cNvSpPr/>
          <p:nvPr/>
        </p:nvSpPr>
        <p:spPr>
          <a:xfrm>
            <a:off x="5001768" y="3017304"/>
            <a:ext cx="630936" cy="276999"/>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22"/>
          <p:cNvSpPr/>
          <p:nvPr/>
        </p:nvSpPr>
        <p:spPr>
          <a:xfrm>
            <a:off x="5001768" y="3721392"/>
            <a:ext cx="630936" cy="276999"/>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2"/>
          <p:cNvSpPr/>
          <p:nvPr/>
        </p:nvSpPr>
        <p:spPr>
          <a:xfrm>
            <a:off x="5001768" y="4452912"/>
            <a:ext cx="630936" cy="276999"/>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2"/>
          <p:cNvSpPr/>
          <p:nvPr/>
        </p:nvSpPr>
        <p:spPr>
          <a:xfrm>
            <a:off x="684213" y="2184397"/>
            <a:ext cx="438912" cy="350954"/>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R1</a:t>
            </a:r>
            <a:endParaRPr b="0" i="0" sz="1400" u="none" cap="none" strike="noStrike">
              <a:solidFill>
                <a:srgbClr val="000000"/>
              </a:solidFill>
              <a:latin typeface="Calibri"/>
              <a:ea typeface="Calibri"/>
              <a:cs typeface="Calibri"/>
              <a:sym typeface="Calibri"/>
            </a:endParaRPr>
          </a:p>
        </p:txBody>
      </p:sp>
      <p:sp>
        <p:nvSpPr>
          <p:cNvPr id="361" name="Google Shape;361;p22"/>
          <p:cNvSpPr/>
          <p:nvPr/>
        </p:nvSpPr>
        <p:spPr>
          <a:xfrm>
            <a:off x="684213" y="2934205"/>
            <a:ext cx="438912" cy="350954"/>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R2</a:t>
            </a:r>
            <a:endParaRPr b="0" i="0" sz="1400" u="none" cap="none" strike="noStrike">
              <a:solidFill>
                <a:srgbClr val="000000"/>
              </a:solidFill>
              <a:latin typeface="Calibri"/>
              <a:ea typeface="Calibri"/>
              <a:cs typeface="Calibri"/>
              <a:sym typeface="Calibri"/>
            </a:endParaRPr>
          </a:p>
        </p:txBody>
      </p:sp>
      <p:sp>
        <p:nvSpPr>
          <p:cNvPr id="362" name="Google Shape;362;p22"/>
          <p:cNvSpPr/>
          <p:nvPr/>
        </p:nvSpPr>
        <p:spPr>
          <a:xfrm>
            <a:off x="684213" y="3693157"/>
            <a:ext cx="438912" cy="350954"/>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R3</a:t>
            </a:r>
            <a:endParaRPr b="0" i="0" sz="1400" u="none" cap="none" strike="noStrike">
              <a:solidFill>
                <a:srgbClr val="000000"/>
              </a:solidFill>
              <a:latin typeface="Calibri"/>
              <a:ea typeface="Calibri"/>
              <a:cs typeface="Calibri"/>
              <a:sym typeface="Calibri"/>
            </a:endParaRPr>
          </a:p>
        </p:txBody>
      </p:sp>
      <p:sp>
        <p:nvSpPr>
          <p:cNvPr id="363" name="Google Shape;363;p22"/>
          <p:cNvSpPr/>
          <p:nvPr/>
        </p:nvSpPr>
        <p:spPr>
          <a:xfrm>
            <a:off x="684213" y="4388101"/>
            <a:ext cx="438912" cy="350954"/>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R4</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3"/>
          <p:cNvSpPr txBox="1"/>
          <p:nvPr/>
        </p:nvSpPr>
        <p:spPr>
          <a:xfrm>
            <a:off x="503238" y="925718"/>
            <a:ext cx="7512222"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Identificando Tipos de Requisitos en un Proyecto  (Ejemplo 2)</a:t>
            </a:r>
            <a:endParaRPr b="0" i="0" sz="1200" u="none" cap="none" strike="noStrike">
              <a:solidFill>
                <a:srgbClr val="000000"/>
              </a:solidFill>
              <a:latin typeface="Calibri"/>
              <a:ea typeface="Calibri"/>
              <a:cs typeface="Calibri"/>
              <a:sym typeface="Calibri"/>
            </a:endParaRPr>
          </a:p>
        </p:txBody>
      </p:sp>
      <p:sp>
        <p:nvSpPr>
          <p:cNvPr id="370" name="Google Shape;370;p23"/>
          <p:cNvSpPr txBox="1"/>
          <p:nvPr/>
        </p:nvSpPr>
        <p:spPr>
          <a:xfrm>
            <a:off x="1304561" y="2242617"/>
            <a:ext cx="3432248"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El nuevo sitio web debe permitir un incremento de las ventas en un 20 % con un </a:t>
            </a:r>
            <a:r>
              <a:rPr b="0" i="1" lang="es-PE" sz="1200" u="none" cap="none" strike="noStrike">
                <a:solidFill>
                  <a:schemeClr val="dk1"/>
                </a:solidFill>
                <a:latin typeface="Calibri"/>
                <a:ea typeface="Calibri"/>
                <a:cs typeface="Calibri"/>
                <a:sym typeface="Calibri"/>
              </a:rPr>
              <a:t>ticket</a:t>
            </a:r>
            <a:r>
              <a:rPr b="0" i="0" lang="es-PE" sz="1200" u="none" cap="none" strike="noStrike">
                <a:solidFill>
                  <a:schemeClr val="dk1"/>
                </a:solidFill>
                <a:latin typeface="Calibri"/>
                <a:ea typeface="Calibri"/>
                <a:cs typeface="Calibri"/>
                <a:sym typeface="Calibri"/>
              </a:rPr>
              <a:t> promedio de S/ 30.</a:t>
            </a:r>
            <a:endParaRPr b="0" i="0" sz="1400" u="none" cap="none" strike="noStrike">
              <a:solidFill>
                <a:srgbClr val="000000"/>
              </a:solidFill>
              <a:latin typeface="Calibri"/>
              <a:ea typeface="Calibri"/>
              <a:cs typeface="Calibri"/>
              <a:sym typeface="Calibri"/>
            </a:endParaRPr>
          </a:p>
        </p:txBody>
      </p:sp>
      <p:sp>
        <p:nvSpPr>
          <p:cNvPr id="371" name="Google Shape;371;p23"/>
          <p:cNvSpPr txBox="1"/>
          <p:nvPr/>
        </p:nvSpPr>
        <p:spPr>
          <a:xfrm>
            <a:off x="1304561" y="2906925"/>
            <a:ext cx="3432248"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La base de datos debe soportar como mínimo 3 años de historia de registro de transacciones de pagos de los clientes.</a:t>
            </a:r>
            <a:endParaRPr b="0" i="0" sz="1400" u="none" cap="none" strike="noStrike">
              <a:solidFill>
                <a:srgbClr val="000000"/>
              </a:solidFill>
              <a:latin typeface="Calibri"/>
              <a:ea typeface="Calibri"/>
              <a:cs typeface="Calibri"/>
              <a:sym typeface="Calibri"/>
            </a:endParaRPr>
          </a:p>
        </p:txBody>
      </p:sp>
      <p:sp>
        <p:nvSpPr>
          <p:cNvPr id="372" name="Google Shape;372;p23"/>
          <p:cNvSpPr txBox="1"/>
          <p:nvPr/>
        </p:nvSpPr>
        <p:spPr>
          <a:xfrm>
            <a:off x="1304561" y="3639330"/>
            <a:ext cx="3432248"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Todo el personal de la empresa debe entrenarse en el uso del nuevo sitio web para brindar soporte 24 x 7 a los clientes.</a:t>
            </a:r>
            <a:endParaRPr b="0" i="0" sz="1400" u="none" cap="none" strike="noStrike">
              <a:solidFill>
                <a:srgbClr val="000000"/>
              </a:solidFill>
              <a:latin typeface="Calibri"/>
              <a:ea typeface="Calibri"/>
              <a:cs typeface="Calibri"/>
              <a:sym typeface="Calibri"/>
            </a:endParaRPr>
          </a:p>
        </p:txBody>
      </p:sp>
      <p:sp>
        <p:nvSpPr>
          <p:cNvPr id="373" name="Google Shape;373;p23"/>
          <p:cNvSpPr txBox="1"/>
          <p:nvPr/>
        </p:nvSpPr>
        <p:spPr>
          <a:xfrm>
            <a:off x="1313027" y="4359000"/>
            <a:ext cx="3432248"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El nuevo sitio web debe proveer una función de búsqueda inteligente de productos o artículos por marca, precio, color, sabor, etc.</a:t>
            </a:r>
            <a:endParaRPr b="0" i="0" sz="1400" u="none" cap="none" strike="noStrike">
              <a:solidFill>
                <a:srgbClr val="000000"/>
              </a:solidFill>
              <a:latin typeface="Calibri"/>
              <a:ea typeface="Calibri"/>
              <a:cs typeface="Calibri"/>
              <a:sym typeface="Calibri"/>
            </a:endParaRPr>
          </a:p>
        </p:txBody>
      </p:sp>
      <p:sp>
        <p:nvSpPr>
          <p:cNvPr id="374" name="Google Shape;374;p23"/>
          <p:cNvSpPr txBox="1"/>
          <p:nvPr/>
        </p:nvSpPr>
        <p:spPr>
          <a:xfrm>
            <a:off x="5814140" y="2258352"/>
            <a:ext cx="3261956" cy="276999"/>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800"/>
              <a:buFont typeface="Arial"/>
              <a:buNone/>
            </a:pPr>
            <a:r>
              <a:rPr b="1" i="0" lang="es-PE" sz="1800" u="none" cap="none" strike="noStrike">
                <a:solidFill>
                  <a:srgbClr val="EF4539"/>
                </a:solidFill>
                <a:latin typeface="Calibri"/>
                <a:ea typeface="Calibri"/>
                <a:cs typeface="Calibri"/>
                <a:sym typeface="Calibri"/>
              </a:rPr>
              <a:t>Requisito de Negocio</a:t>
            </a:r>
            <a:endParaRPr b="0" i="0" sz="1400" u="none" cap="none" strike="noStrike">
              <a:solidFill>
                <a:srgbClr val="000000"/>
              </a:solidFill>
              <a:latin typeface="Calibri"/>
              <a:ea typeface="Calibri"/>
              <a:cs typeface="Calibri"/>
              <a:sym typeface="Calibri"/>
            </a:endParaRPr>
          </a:p>
        </p:txBody>
      </p:sp>
      <p:sp>
        <p:nvSpPr>
          <p:cNvPr id="375" name="Google Shape;375;p23"/>
          <p:cNvSpPr txBox="1"/>
          <p:nvPr/>
        </p:nvSpPr>
        <p:spPr>
          <a:xfrm>
            <a:off x="5814140" y="2993359"/>
            <a:ext cx="3261956" cy="276999"/>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800"/>
              <a:buFont typeface="Arial"/>
              <a:buNone/>
            </a:pPr>
            <a:r>
              <a:rPr b="1" i="0" lang="es-PE" sz="1800" u="none" cap="none" strike="noStrike">
                <a:solidFill>
                  <a:srgbClr val="EF4539"/>
                </a:solidFill>
                <a:latin typeface="Calibri"/>
                <a:ea typeface="Calibri"/>
                <a:cs typeface="Calibri"/>
                <a:sym typeface="Calibri"/>
              </a:rPr>
              <a:t>Requisito de Solución</a:t>
            </a:r>
            <a:endParaRPr b="0" i="0" sz="1400" u="none" cap="none" strike="noStrike">
              <a:solidFill>
                <a:srgbClr val="000000"/>
              </a:solidFill>
              <a:latin typeface="Calibri"/>
              <a:ea typeface="Calibri"/>
              <a:cs typeface="Calibri"/>
              <a:sym typeface="Calibri"/>
            </a:endParaRPr>
          </a:p>
        </p:txBody>
      </p:sp>
      <p:sp>
        <p:nvSpPr>
          <p:cNvPr id="376" name="Google Shape;376;p23"/>
          <p:cNvSpPr txBox="1"/>
          <p:nvPr/>
        </p:nvSpPr>
        <p:spPr>
          <a:xfrm>
            <a:off x="5814140" y="3718332"/>
            <a:ext cx="3261956" cy="276999"/>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800"/>
              <a:buFont typeface="Arial"/>
              <a:buNone/>
            </a:pPr>
            <a:r>
              <a:rPr b="1" i="0" lang="es-PE" sz="1800" u="none" cap="none" strike="noStrike">
                <a:solidFill>
                  <a:srgbClr val="EF4539"/>
                </a:solidFill>
                <a:latin typeface="Calibri"/>
                <a:ea typeface="Calibri"/>
                <a:cs typeface="Calibri"/>
                <a:sym typeface="Calibri"/>
              </a:rPr>
              <a:t>Requisito de Transición</a:t>
            </a:r>
            <a:endParaRPr b="0" i="0" sz="1400" u="none" cap="none" strike="noStrike">
              <a:solidFill>
                <a:srgbClr val="000000"/>
              </a:solidFill>
              <a:latin typeface="Calibri"/>
              <a:ea typeface="Calibri"/>
              <a:cs typeface="Calibri"/>
              <a:sym typeface="Calibri"/>
            </a:endParaRPr>
          </a:p>
        </p:txBody>
      </p:sp>
      <p:sp>
        <p:nvSpPr>
          <p:cNvPr id="377" name="Google Shape;377;p23"/>
          <p:cNvSpPr txBox="1"/>
          <p:nvPr/>
        </p:nvSpPr>
        <p:spPr>
          <a:xfrm>
            <a:off x="5814140" y="4453339"/>
            <a:ext cx="3261956" cy="276999"/>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800"/>
              <a:buFont typeface="Arial"/>
              <a:buNone/>
            </a:pPr>
            <a:r>
              <a:rPr b="1" i="0" lang="es-PE" sz="1800" u="none" cap="none" strike="noStrike">
                <a:solidFill>
                  <a:srgbClr val="EF4539"/>
                </a:solidFill>
                <a:latin typeface="Calibri"/>
                <a:ea typeface="Calibri"/>
                <a:cs typeface="Calibri"/>
                <a:sym typeface="Calibri"/>
              </a:rPr>
              <a:t>Requisito de Usuario</a:t>
            </a:r>
            <a:endParaRPr b="0" i="0" sz="1400" u="none" cap="none" strike="noStrike">
              <a:solidFill>
                <a:srgbClr val="000000"/>
              </a:solidFill>
              <a:latin typeface="Calibri"/>
              <a:ea typeface="Calibri"/>
              <a:cs typeface="Calibri"/>
              <a:sym typeface="Calibri"/>
            </a:endParaRPr>
          </a:p>
        </p:txBody>
      </p:sp>
      <p:sp>
        <p:nvSpPr>
          <p:cNvPr id="378" name="Google Shape;378;p2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TIPOS DE REQUISITOS</a:t>
            </a:r>
            <a:endParaRPr b="0" i="0" sz="1000" u="none" cap="none" strike="noStrike">
              <a:solidFill>
                <a:srgbClr val="A5A5A5"/>
              </a:solidFill>
              <a:latin typeface="Calibri"/>
              <a:ea typeface="Calibri"/>
              <a:cs typeface="Calibri"/>
              <a:sym typeface="Calibri"/>
            </a:endParaRPr>
          </a:p>
        </p:txBody>
      </p:sp>
      <p:sp>
        <p:nvSpPr>
          <p:cNvPr id="379" name="Google Shape;379;p23"/>
          <p:cNvSpPr/>
          <p:nvPr/>
        </p:nvSpPr>
        <p:spPr>
          <a:xfrm>
            <a:off x="503238" y="1317948"/>
            <a:ext cx="5961570" cy="500394"/>
          </a:xfrm>
          <a:prstGeom prst="roundRect">
            <a:avLst>
              <a:gd fmla="val 24207" name="adj"/>
            </a:avLst>
          </a:prstGeom>
          <a:solidFill>
            <a:srgbClr val="EF4539"/>
          </a:solidFill>
          <a:ln>
            <a:noFill/>
          </a:ln>
        </p:spPr>
        <p:txBody>
          <a:bodyPr anchorCtr="0" anchor="ctr" bIns="45700" lIns="360000"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Proyecto de Implementación de un Sitio Web para un Supermercado</a:t>
            </a:r>
            <a:endParaRPr b="1" i="0" sz="1500" u="none" cap="none" strike="noStrike">
              <a:solidFill>
                <a:schemeClr val="lt1"/>
              </a:solidFill>
              <a:latin typeface="Calibri"/>
              <a:ea typeface="Calibri"/>
              <a:cs typeface="Calibri"/>
              <a:sym typeface="Calibri"/>
            </a:endParaRPr>
          </a:p>
        </p:txBody>
      </p:sp>
      <p:grpSp>
        <p:nvGrpSpPr>
          <p:cNvPr id="380" name="Google Shape;380;p23"/>
          <p:cNvGrpSpPr/>
          <p:nvPr/>
        </p:nvGrpSpPr>
        <p:grpSpPr>
          <a:xfrm>
            <a:off x="287221" y="1366234"/>
            <a:ext cx="459474" cy="403823"/>
            <a:chOff x="5892512" y="2805541"/>
            <a:chExt cx="459474" cy="403823"/>
          </a:xfrm>
        </p:grpSpPr>
        <p:sp>
          <p:nvSpPr>
            <p:cNvPr id="381" name="Google Shape;381;p23"/>
            <p:cNvSpPr/>
            <p:nvPr/>
          </p:nvSpPr>
          <p:spPr>
            <a:xfrm>
              <a:off x="5956277" y="2824919"/>
              <a:ext cx="395709" cy="376075"/>
            </a:xfrm>
            <a:prstGeom prst="ellipse">
              <a:avLst/>
            </a:prstGeom>
            <a:solidFill>
              <a:srgbClr val="D63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382" name="Google Shape;382;p2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383" name="Google Shape;383;p23"/>
            <p:cNvSpPr/>
            <p:nvPr/>
          </p:nvSpPr>
          <p:spPr>
            <a:xfrm rot="5400000">
              <a:off x="6076285" y="2946262"/>
              <a:ext cx="186870" cy="122381"/>
            </a:xfrm>
            <a:prstGeom prst="triangle">
              <a:avLst>
                <a:gd fmla="val 50000"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t/>
              </a:r>
              <a:endParaRPr b="0" i="0" sz="1300" u="none" cap="none" strike="noStrike">
                <a:solidFill>
                  <a:schemeClr val="lt1"/>
                </a:solidFill>
                <a:latin typeface="Calibri"/>
                <a:ea typeface="Calibri"/>
                <a:cs typeface="Calibri"/>
                <a:sym typeface="Calibri"/>
              </a:endParaRPr>
            </a:p>
          </p:txBody>
        </p:sp>
      </p:grpSp>
      <p:sp>
        <p:nvSpPr>
          <p:cNvPr id="384" name="Google Shape;384;p23"/>
          <p:cNvSpPr/>
          <p:nvPr/>
        </p:nvSpPr>
        <p:spPr>
          <a:xfrm>
            <a:off x="5001768" y="2258352"/>
            <a:ext cx="630936" cy="276999"/>
          </a:xfrm>
          <a:prstGeom prst="rightArrow">
            <a:avLst>
              <a:gd fmla="val 50000" name="adj1"/>
              <a:gd fmla="val 50000" name="adj2"/>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5" name="Google Shape;385;p23"/>
          <p:cNvSpPr/>
          <p:nvPr/>
        </p:nvSpPr>
        <p:spPr>
          <a:xfrm>
            <a:off x="5001768" y="3017304"/>
            <a:ext cx="630936" cy="276999"/>
          </a:xfrm>
          <a:prstGeom prst="rightArrow">
            <a:avLst>
              <a:gd fmla="val 50000" name="adj1"/>
              <a:gd fmla="val 50000" name="adj2"/>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p23"/>
          <p:cNvSpPr/>
          <p:nvPr/>
        </p:nvSpPr>
        <p:spPr>
          <a:xfrm>
            <a:off x="5001768" y="3721392"/>
            <a:ext cx="630936" cy="276999"/>
          </a:xfrm>
          <a:prstGeom prst="rightArrow">
            <a:avLst>
              <a:gd fmla="val 50000" name="adj1"/>
              <a:gd fmla="val 50000" name="adj2"/>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23"/>
          <p:cNvSpPr/>
          <p:nvPr/>
        </p:nvSpPr>
        <p:spPr>
          <a:xfrm>
            <a:off x="5001768" y="4452912"/>
            <a:ext cx="630936" cy="276999"/>
          </a:xfrm>
          <a:prstGeom prst="rightArrow">
            <a:avLst>
              <a:gd fmla="val 50000" name="adj1"/>
              <a:gd fmla="val 50000" name="adj2"/>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23"/>
          <p:cNvSpPr/>
          <p:nvPr/>
        </p:nvSpPr>
        <p:spPr>
          <a:xfrm>
            <a:off x="684213" y="2228478"/>
            <a:ext cx="438912" cy="350954"/>
          </a:xfrm>
          <a:prstGeom prst="roundRect">
            <a:avLst>
              <a:gd fmla="val 16667"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R1</a:t>
            </a:r>
            <a:endParaRPr b="0" i="0" sz="1400" u="none" cap="none" strike="noStrike">
              <a:solidFill>
                <a:srgbClr val="000000"/>
              </a:solidFill>
              <a:latin typeface="Calibri"/>
              <a:ea typeface="Calibri"/>
              <a:cs typeface="Calibri"/>
              <a:sym typeface="Calibri"/>
            </a:endParaRPr>
          </a:p>
        </p:txBody>
      </p:sp>
      <p:sp>
        <p:nvSpPr>
          <p:cNvPr id="389" name="Google Shape;389;p23"/>
          <p:cNvSpPr/>
          <p:nvPr/>
        </p:nvSpPr>
        <p:spPr>
          <a:xfrm>
            <a:off x="684213" y="2934205"/>
            <a:ext cx="438912" cy="350954"/>
          </a:xfrm>
          <a:prstGeom prst="roundRect">
            <a:avLst>
              <a:gd fmla="val 16667"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R2</a:t>
            </a:r>
            <a:endParaRPr b="0" i="0" sz="1400" u="none" cap="none" strike="noStrike">
              <a:solidFill>
                <a:srgbClr val="000000"/>
              </a:solidFill>
              <a:latin typeface="Calibri"/>
              <a:ea typeface="Calibri"/>
              <a:cs typeface="Calibri"/>
              <a:sym typeface="Calibri"/>
            </a:endParaRPr>
          </a:p>
        </p:txBody>
      </p:sp>
      <p:sp>
        <p:nvSpPr>
          <p:cNvPr id="390" name="Google Shape;390;p23"/>
          <p:cNvSpPr/>
          <p:nvPr/>
        </p:nvSpPr>
        <p:spPr>
          <a:xfrm>
            <a:off x="684213" y="3693157"/>
            <a:ext cx="438912" cy="350954"/>
          </a:xfrm>
          <a:prstGeom prst="roundRect">
            <a:avLst>
              <a:gd fmla="val 16667"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R3</a:t>
            </a:r>
            <a:endParaRPr b="0" i="0" sz="1400" u="none" cap="none" strike="noStrike">
              <a:solidFill>
                <a:srgbClr val="000000"/>
              </a:solidFill>
              <a:latin typeface="Calibri"/>
              <a:ea typeface="Calibri"/>
              <a:cs typeface="Calibri"/>
              <a:sym typeface="Calibri"/>
            </a:endParaRPr>
          </a:p>
        </p:txBody>
      </p:sp>
      <p:sp>
        <p:nvSpPr>
          <p:cNvPr id="391" name="Google Shape;391;p23"/>
          <p:cNvSpPr/>
          <p:nvPr/>
        </p:nvSpPr>
        <p:spPr>
          <a:xfrm>
            <a:off x="684213" y="4388101"/>
            <a:ext cx="438912" cy="350954"/>
          </a:xfrm>
          <a:prstGeom prst="roundRect">
            <a:avLst>
              <a:gd fmla="val 16667"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R4</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p24"/>
          <p:cNvSpPr txBox="1"/>
          <p:nvPr/>
        </p:nvSpPr>
        <p:spPr>
          <a:xfrm>
            <a:off x="1008064" y="3169974"/>
            <a:ext cx="6520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RECOPILACIÓN </a:t>
            </a:r>
            <a:br>
              <a:rPr b="0" i="0" lang="es-PE" sz="2800" u="none" cap="none" strike="noStrike">
                <a:solidFill>
                  <a:schemeClr val="lt1"/>
                </a:solidFill>
                <a:latin typeface="Arial"/>
                <a:ea typeface="Arial"/>
                <a:cs typeface="Arial"/>
                <a:sym typeface="Arial"/>
              </a:rPr>
            </a:br>
            <a:r>
              <a:rPr b="1" i="0" lang="es-PE" sz="2800" u="none" cap="none" strike="noStrike">
                <a:solidFill>
                  <a:schemeClr val="lt1"/>
                </a:solidFill>
                <a:latin typeface="Arial"/>
                <a:ea typeface="Arial"/>
                <a:cs typeface="Arial"/>
                <a:sym typeface="Arial"/>
              </a:rPr>
              <a:t>DE REQUISITOS</a:t>
            </a:r>
            <a:endParaRPr b="1" i="0" sz="2800" u="none" cap="none" strike="noStrike">
              <a:solidFill>
                <a:schemeClr val="lt1"/>
              </a:solidFill>
              <a:latin typeface="Arial"/>
              <a:ea typeface="Arial"/>
              <a:cs typeface="Arial"/>
              <a:sym typeface="Arial"/>
            </a:endParaRPr>
          </a:p>
        </p:txBody>
      </p:sp>
      <p:pic>
        <p:nvPicPr>
          <p:cNvPr id="399" name="Google Shape;399;p24"/>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5"/>
          <p:cNvSpPr txBox="1"/>
          <p:nvPr/>
        </p:nvSpPr>
        <p:spPr>
          <a:xfrm>
            <a:off x="503239" y="912813"/>
            <a:ext cx="3328097" cy="278537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RECOPILACIÓN DE REQUISITOS</a:t>
            </a:r>
            <a:endParaRPr b="0" i="0" sz="1600" u="none" cap="none" strike="noStrike">
              <a:solidFill>
                <a:srgbClr val="000000"/>
              </a:solidFill>
              <a:latin typeface="Calibri"/>
              <a:ea typeface="Calibri"/>
              <a:cs typeface="Calibri"/>
              <a:sym typeface="Calibri"/>
            </a:endParaRPr>
          </a:p>
          <a:p>
            <a:pPr indent="-182563" lvl="0" marL="182563" marR="0" rtl="0" algn="l">
              <a:lnSpc>
                <a:spcPct val="100000"/>
              </a:lnSpc>
              <a:spcBef>
                <a:spcPts val="60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La recopilación de requisitos ocurre en una etapa muy temprana del proyecto e inicia con el entendimiento de las necesidades, problemas, intereses y expectativas.</a:t>
            </a:r>
            <a:endParaRPr b="0" i="0" sz="1600" u="none" cap="none" strike="noStrike">
              <a:solidFill>
                <a:srgbClr val="000000"/>
              </a:solidFill>
              <a:latin typeface="Calibri"/>
              <a:ea typeface="Calibri"/>
              <a:cs typeface="Calibri"/>
              <a:sym typeface="Calibri"/>
            </a:endParaRPr>
          </a:p>
          <a:p>
            <a:pPr indent="-68263" lvl="0" marL="182563" marR="0" rtl="0" algn="l">
              <a:lnSpc>
                <a:spcPct val="100000"/>
              </a:lnSpc>
              <a:spcBef>
                <a:spcPts val="0"/>
              </a:spcBef>
              <a:spcAft>
                <a:spcPts val="0"/>
              </a:spcAft>
              <a:buClr>
                <a:schemeClr val="dk1"/>
              </a:buClr>
              <a:buSzPts val="1800"/>
              <a:buFont typeface="Arial"/>
              <a:buNone/>
            </a:pPr>
            <a:r>
              <a:t/>
            </a:r>
            <a:endParaRPr b="0" i="0" sz="1600" u="none" cap="none" strike="noStrike">
              <a:solidFill>
                <a:schemeClr val="dk1"/>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Todo esto se documenta formalmente en una </a:t>
            </a:r>
            <a:r>
              <a:rPr b="1" i="0" lang="es-PE" sz="1600" u="none" cap="none" strike="noStrike">
                <a:solidFill>
                  <a:schemeClr val="dk1"/>
                </a:solidFill>
                <a:latin typeface="Calibri"/>
                <a:ea typeface="Calibri"/>
                <a:cs typeface="Calibri"/>
                <a:sym typeface="Calibri"/>
              </a:rPr>
              <a:t>Lista de Requisitos </a:t>
            </a:r>
            <a:r>
              <a:rPr b="0" i="0" lang="es-PE" sz="1600" u="none" cap="none" strike="noStrike">
                <a:solidFill>
                  <a:schemeClr val="dk1"/>
                </a:solidFill>
                <a:latin typeface="Calibri"/>
                <a:ea typeface="Calibri"/>
                <a:cs typeface="Calibri"/>
                <a:sym typeface="Calibri"/>
              </a:rPr>
              <a:t>que deberá ser validada y firmada por el cliente.</a:t>
            </a:r>
            <a:endParaRPr b="0" i="0" sz="1600" u="none" cap="none" strike="noStrike">
              <a:solidFill>
                <a:schemeClr val="dk1"/>
              </a:solidFill>
              <a:latin typeface="Calibri"/>
              <a:ea typeface="Calibri"/>
              <a:cs typeface="Calibri"/>
              <a:sym typeface="Calibri"/>
            </a:endParaRPr>
          </a:p>
        </p:txBody>
      </p:sp>
      <p:sp>
        <p:nvSpPr>
          <p:cNvPr id="406" name="Google Shape;406;p2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RECOPILACIÓN DE REQUISITOS</a:t>
            </a:r>
            <a:endParaRPr b="0" i="0" sz="1000" u="none" cap="none" strike="noStrike">
              <a:solidFill>
                <a:srgbClr val="A5A5A5"/>
              </a:solidFill>
              <a:latin typeface="Calibri"/>
              <a:ea typeface="Calibri"/>
              <a:cs typeface="Calibri"/>
              <a:sym typeface="Calibri"/>
            </a:endParaRPr>
          </a:p>
        </p:txBody>
      </p:sp>
      <p:pic>
        <p:nvPicPr>
          <p:cNvPr id="407" name="Google Shape;407;p25"/>
          <p:cNvPicPr preferRelativeResize="0"/>
          <p:nvPr/>
        </p:nvPicPr>
        <p:blipFill rotWithShape="1">
          <a:blip r:embed="rId3">
            <a:alphaModFix/>
          </a:blip>
          <a:srcRect b="0" l="0" r="0" t="0"/>
          <a:stretch/>
        </p:blipFill>
        <p:spPr>
          <a:xfrm>
            <a:off x="4067174" y="912813"/>
            <a:ext cx="5076825" cy="4321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6"/>
          <p:cNvSpPr txBox="1"/>
          <p:nvPr/>
        </p:nvSpPr>
        <p:spPr>
          <a:xfrm>
            <a:off x="503239" y="912812"/>
            <a:ext cx="2520047" cy="528794"/>
          </a:xfrm>
          <a:prstGeom prst="rect">
            <a:avLst/>
          </a:prstGeom>
          <a:noFill/>
          <a:ln>
            <a:noFill/>
          </a:ln>
        </p:spPr>
        <p:txBody>
          <a:bodyPr anchorCtr="0" anchor="t" bIns="0" lIns="0" spcFirstLastPara="1" rIns="0" wrap="square" tIns="360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TÉCNICAS DE RECOPILACIÓN DE REQUISITOS</a:t>
            </a:r>
            <a:endParaRPr b="0" i="0" sz="1200" u="none" cap="none" strike="noStrike">
              <a:solidFill>
                <a:srgbClr val="000000"/>
              </a:solidFill>
              <a:latin typeface="Calibri"/>
              <a:ea typeface="Calibri"/>
              <a:cs typeface="Calibri"/>
              <a:sym typeface="Calibri"/>
            </a:endParaRPr>
          </a:p>
        </p:txBody>
      </p:sp>
      <p:sp>
        <p:nvSpPr>
          <p:cNvPr id="414" name="Google Shape;414;p26"/>
          <p:cNvSpPr txBox="1"/>
          <p:nvPr/>
        </p:nvSpPr>
        <p:spPr>
          <a:xfrm>
            <a:off x="868476" y="1778696"/>
            <a:ext cx="3524137" cy="271361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Entrevistas: </a:t>
            </a:r>
            <a:r>
              <a:rPr b="0" i="0" lang="es-PE" sz="1600" u="none" cap="none" strike="noStrike">
                <a:solidFill>
                  <a:schemeClr val="dk1"/>
                </a:solidFill>
                <a:latin typeface="Calibri"/>
                <a:ea typeface="Calibri"/>
                <a:cs typeface="Calibri"/>
                <a:sym typeface="Calibri"/>
              </a:rPr>
              <a:t>Interacción directa con </a:t>
            </a:r>
            <a:r>
              <a:rPr b="0" i="1" lang="es-PE" sz="1600" u="none" cap="none" strike="noStrike">
                <a:solidFill>
                  <a:schemeClr val="dk1"/>
                </a:solidFill>
                <a:latin typeface="Calibri"/>
                <a:ea typeface="Calibri"/>
                <a:cs typeface="Calibri"/>
                <a:sym typeface="Calibri"/>
              </a:rPr>
              <a:t>stakeholders</a:t>
            </a:r>
            <a:r>
              <a:rPr b="0" i="0" lang="es-PE" sz="1600" u="none" cap="none" strike="noStrike">
                <a:solidFill>
                  <a:schemeClr val="dk1"/>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Encuestas / Cuestionarios</a:t>
            </a:r>
            <a:r>
              <a:rPr b="0" i="0" lang="es-PE" sz="1600" u="none" cap="none" strike="noStrike">
                <a:solidFill>
                  <a:srgbClr val="EF4539"/>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Recolección de datos de una muestra amplia.</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Grupos Focales</a:t>
            </a:r>
            <a:r>
              <a:rPr b="0" i="0" lang="es-PE" sz="1600" u="none" cap="none" strike="noStrike">
                <a:solidFill>
                  <a:srgbClr val="EF4539"/>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Discusiones estructuradas con grupos pequeños.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Observación</a:t>
            </a:r>
            <a:r>
              <a:rPr b="0" i="0" lang="es-PE" sz="1600" u="none" cap="none" strike="noStrike">
                <a:solidFill>
                  <a:srgbClr val="EF4539"/>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Análisis del trabajo actual en el entorno del usuario.</a:t>
            </a:r>
            <a:endParaRPr b="0" i="0" sz="1600" u="none" cap="none" strike="noStrike">
              <a:solidFill>
                <a:schemeClr val="dk1"/>
              </a:solidFill>
              <a:latin typeface="Calibri"/>
              <a:ea typeface="Calibri"/>
              <a:cs typeface="Calibri"/>
              <a:sym typeface="Calibri"/>
            </a:endParaRPr>
          </a:p>
        </p:txBody>
      </p:sp>
      <p:sp>
        <p:nvSpPr>
          <p:cNvPr id="415" name="Google Shape;415;p2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RECOPILACIÓN DE REQUISITOS</a:t>
            </a:r>
            <a:endParaRPr b="0" i="0" sz="1000" u="none" cap="none" strike="noStrike">
              <a:solidFill>
                <a:srgbClr val="A5A5A5"/>
              </a:solidFill>
              <a:latin typeface="Calibri"/>
              <a:ea typeface="Calibri"/>
              <a:cs typeface="Calibri"/>
              <a:sym typeface="Calibri"/>
            </a:endParaRPr>
          </a:p>
        </p:txBody>
      </p:sp>
      <p:cxnSp>
        <p:nvCxnSpPr>
          <p:cNvPr id="416" name="Google Shape;416;p26"/>
          <p:cNvCxnSpPr/>
          <p:nvPr/>
        </p:nvCxnSpPr>
        <p:spPr>
          <a:xfrm>
            <a:off x="684213" y="2018031"/>
            <a:ext cx="0" cy="478824"/>
          </a:xfrm>
          <a:prstGeom prst="straightConnector1">
            <a:avLst/>
          </a:prstGeom>
          <a:noFill/>
          <a:ln cap="flat" cmpd="sng" w="12700">
            <a:solidFill>
              <a:srgbClr val="EE4639"/>
            </a:solidFill>
            <a:prstDash val="solid"/>
            <a:round/>
            <a:headEnd len="sm" w="sm" type="none"/>
            <a:tailEnd len="sm" w="sm" type="none"/>
          </a:ln>
        </p:spPr>
      </p:cxnSp>
      <p:sp>
        <p:nvSpPr>
          <p:cNvPr id="417" name="Google Shape;417;p26"/>
          <p:cNvSpPr/>
          <p:nvPr/>
        </p:nvSpPr>
        <p:spPr>
          <a:xfrm>
            <a:off x="607871" y="182493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8" name="Google Shape;418;p26"/>
          <p:cNvSpPr/>
          <p:nvPr/>
        </p:nvSpPr>
        <p:spPr>
          <a:xfrm>
            <a:off x="607871" y="2555618"/>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9" name="Google Shape;419;p26"/>
          <p:cNvSpPr/>
          <p:nvPr/>
        </p:nvSpPr>
        <p:spPr>
          <a:xfrm>
            <a:off x="607871" y="328630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20" name="Google Shape;420;p26"/>
          <p:cNvCxnSpPr/>
          <p:nvPr/>
        </p:nvCxnSpPr>
        <p:spPr>
          <a:xfrm>
            <a:off x="684213" y="2761242"/>
            <a:ext cx="0" cy="478824"/>
          </a:xfrm>
          <a:prstGeom prst="straightConnector1">
            <a:avLst/>
          </a:prstGeom>
          <a:noFill/>
          <a:ln cap="flat" cmpd="sng" w="12700">
            <a:solidFill>
              <a:srgbClr val="EE4639"/>
            </a:solidFill>
            <a:prstDash val="solid"/>
            <a:round/>
            <a:headEnd len="sm" w="sm" type="none"/>
            <a:tailEnd len="sm" w="sm" type="none"/>
          </a:ln>
        </p:spPr>
      </p:cxnSp>
      <p:cxnSp>
        <p:nvCxnSpPr>
          <p:cNvPr id="421" name="Google Shape;421;p26"/>
          <p:cNvCxnSpPr/>
          <p:nvPr/>
        </p:nvCxnSpPr>
        <p:spPr>
          <a:xfrm>
            <a:off x="684213" y="3479401"/>
            <a:ext cx="0" cy="478824"/>
          </a:xfrm>
          <a:prstGeom prst="straightConnector1">
            <a:avLst/>
          </a:prstGeom>
          <a:noFill/>
          <a:ln cap="flat" cmpd="sng" w="12700">
            <a:solidFill>
              <a:srgbClr val="EE4639"/>
            </a:solidFill>
            <a:prstDash val="solid"/>
            <a:round/>
            <a:headEnd len="sm" w="sm" type="none"/>
            <a:tailEnd len="sm" w="sm" type="none"/>
          </a:ln>
        </p:spPr>
      </p:cxnSp>
      <p:sp>
        <p:nvSpPr>
          <p:cNvPr id="422" name="Google Shape;422;p26"/>
          <p:cNvSpPr/>
          <p:nvPr/>
        </p:nvSpPr>
        <p:spPr>
          <a:xfrm>
            <a:off x="607871" y="4012812"/>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3" name="Google Shape;423;p26"/>
          <p:cNvPicPr preferRelativeResize="0"/>
          <p:nvPr/>
        </p:nvPicPr>
        <p:blipFill rotWithShape="1">
          <a:blip r:embed="rId3">
            <a:alphaModFix/>
          </a:blip>
          <a:srcRect b="0" l="0" r="0" t="0"/>
          <a:stretch/>
        </p:blipFill>
        <p:spPr>
          <a:xfrm>
            <a:off x="4730750" y="0"/>
            <a:ext cx="4413250" cy="5715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7"/>
          <p:cNvSpPr txBox="1"/>
          <p:nvPr/>
        </p:nvSpPr>
        <p:spPr>
          <a:xfrm>
            <a:off x="503238" y="912813"/>
            <a:ext cx="3951051"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HERRAMIENTAS Y MÉTODOS</a:t>
            </a:r>
            <a:endParaRPr b="0" i="0" sz="1200" u="none" cap="none" strike="noStrike">
              <a:solidFill>
                <a:srgbClr val="000000"/>
              </a:solidFill>
              <a:latin typeface="Calibri"/>
              <a:ea typeface="Calibri"/>
              <a:cs typeface="Calibri"/>
              <a:sym typeface="Calibri"/>
            </a:endParaRPr>
          </a:p>
        </p:txBody>
      </p:sp>
      <p:sp>
        <p:nvSpPr>
          <p:cNvPr id="430" name="Google Shape;430;p27"/>
          <p:cNvSpPr txBox="1"/>
          <p:nvPr/>
        </p:nvSpPr>
        <p:spPr>
          <a:xfrm>
            <a:off x="868680" y="1461051"/>
            <a:ext cx="2980944"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Diagrama de Afinidad</a:t>
            </a:r>
            <a:r>
              <a:rPr b="0" i="0" lang="es-PE" sz="1600" u="none" cap="none" strike="noStrike">
                <a:solidFill>
                  <a:srgbClr val="EF4539"/>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Organizar ideas y datos.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453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Análisis de Documentos</a:t>
            </a:r>
            <a:r>
              <a:rPr b="0" i="0" lang="es-PE" sz="1600" u="none" cap="none" strike="noStrike">
                <a:solidFill>
                  <a:srgbClr val="EF4539"/>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Revisión de la documentación existente.</a:t>
            </a:r>
            <a:endParaRPr b="0" i="0" sz="1600" u="none" cap="none" strike="noStrike">
              <a:solidFill>
                <a:schemeClr val="dk1"/>
              </a:solidFill>
              <a:latin typeface="Calibri"/>
              <a:ea typeface="Calibri"/>
              <a:cs typeface="Calibri"/>
              <a:sym typeface="Calibri"/>
            </a:endParaRPr>
          </a:p>
        </p:txBody>
      </p:sp>
      <p:sp>
        <p:nvSpPr>
          <p:cNvPr id="431" name="Google Shape;431;p2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RECOPILACIÓN DE REQUISITOS</a:t>
            </a:r>
            <a:endParaRPr b="0" i="0" sz="1000" u="none" cap="none" strike="noStrike">
              <a:solidFill>
                <a:srgbClr val="A5A5A5"/>
              </a:solidFill>
              <a:latin typeface="Calibri"/>
              <a:ea typeface="Calibri"/>
              <a:cs typeface="Calibri"/>
              <a:sym typeface="Calibri"/>
            </a:endParaRPr>
          </a:p>
        </p:txBody>
      </p:sp>
      <p:cxnSp>
        <p:nvCxnSpPr>
          <p:cNvPr id="432" name="Google Shape;432;p27"/>
          <p:cNvCxnSpPr/>
          <p:nvPr/>
        </p:nvCxnSpPr>
        <p:spPr>
          <a:xfrm>
            <a:off x="684213" y="1716380"/>
            <a:ext cx="0" cy="478824"/>
          </a:xfrm>
          <a:prstGeom prst="straightConnector1">
            <a:avLst/>
          </a:prstGeom>
          <a:noFill/>
          <a:ln cap="flat" cmpd="sng" w="12700">
            <a:solidFill>
              <a:srgbClr val="EE4639"/>
            </a:solidFill>
            <a:prstDash val="solid"/>
            <a:round/>
            <a:headEnd len="sm" w="sm" type="none"/>
            <a:tailEnd len="sm" w="sm" type="none"/>
          </a:ln>
        </p:spPr>
      </p:cxnSp>
      <p:sp>
        <p:nvSpPr>
          <p:cNvPr id="433" name="Google Shape;433;p27"/>
          <p:cNvSpPr/>
          <p:nvPr/>
        </p:nvSpPr>
        <p:spPr>
          <a:xfrm>
            <a:off x="607871" y="1523282"/>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27"/>
          <p:cNvSpPr/>
          <p:nvPr/>
        </p:nvSpPr>
        <p:spPr>
          <a:xfrm>
            <a:off x="607871" y="224811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5" name="Google Shape;435;p27"/>
          <p:cNvPicPr preferRelativeResize="0"/>
          <p:nvPr/>
        </p:nvPicPr>
        <p:blipFill rotWithShape="1">
          <a:blip r:embed="rId3">
            <a:alphaModFix/>
          </a:blip>
          <a:srcRect b="0" l="0" r="0" t="0"/>
          <a:stretch/>
        </p:blipFill>
        <p:spPr>
          <a:xfrm>
            <a:off x="4067174" y="912813"/>
            <a:ext cx="4608513" cy="32495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p28"/>
          <p:cNvSpPr txBox="1"/>
          <p:nvPr/>
        </p:nvSpPr>
        <p:spPr>
          <a:xfrm>
            <a:off x="1008064" y="3169974"/>
            <a:ext cx="6520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ALCANCE DEL PRODUCTO Y </a:t>
            </a:r>
            <a:br>
              <a:rPr b="0" i="0" lang="es-PE" sz="2800" u="none" cap="none" strike="noStrike">
                <a:solidFill>
                  <a:schemeClr val="lt1"/>
                </a:solidFill>
                <a:latin typeface="Arial"/>
                <a:ea typeface="Arial"/>
                <a:cs typeface="Arial"/>
                <a:sym typeface="Arial"/>
              </a:rPr>
            </a:br>
            <a:r>
              <a:rPr b="1" i="0" lang="es-PE" sz="2800" u="none" cap="none" strike="noStrike">
                <a:solidFill>
                  <a:schemeClr val="lt1"/>
                </a:solidFill>
                <a:latin typeface="Arial"/>
                <a:ea typeface="Arial"/>
                <a:cs typeface="Arial"/>
                <a:sym typeface="Arial"/>
              </a:rPr>
              <a:t>DEL PROYECTO</a:t>
            </a:r>
            <a:endParaRPr b="1" i="0" sz="2800" u="none" cap="none" strike="noStrike">
              <a:solidFill>
                <a:schemeClr val="lt1"/>
              </a:solidFill>
              <a:latin typeface="Arial"/>
              <a:ea typeface="Arial"/>
              <a:cs typeface="Arial"/>
              <a:sym typeface="Arial"/>
            </a:endParaRPr>
          </a:p>
        </p:txBody>
      </p:sp>
      <p:pic>
        <p:nvPicPr>
          <p:cNvPr id="443" name="Google Shape;443;p28"/>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9"/>
          <p:cNvSpPr txBox="1"/>
          <p:nvPr/>
        </p:nvSpPr>
        <p:spPr>
          <a:xfrm>
            <a:off x="503237" y="916088"/>
            <a:ext cx="8110483" cy="5693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Diferencia entre Alcance del Proyecto y Alcance del Producto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Siempre se cumple que el alcance del producto está contenido dentro del alcance del proyecto.</a:t>
            </a:r>
            <a:endParaRPr b="0" i="0" sz="1400" u="none" cap="none" strike="noStrike">
              <a:solidFill>
                <a:srgbClr val="000000"/>
              </a:solidFill>
              <a:latin typeface="Calibri"/>
              <a:ea typeface="Calibri"/>
              <a:cs typeface="Calibri"/>
              <a:sym typeface="Calibri"/>
            </a:endParaRPr>
          </a:p>
        </p:txBody>
      </p:sp>
      <p:sp>
        <p:nvSpPr>
          <p:cNvPr id="450" name="Google Shape;450;p29"/>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ALCANCE DEL PRODUCTO Y DEL PROYECTO</a:t>
            </a:r>
            <a:endParaRPr b="0" i="0" sz="1000" u="none" cap="none" strike="noStrike">
              <a:solidFill>
                <a:srgbClr val="A5A5A5"/>
              </a:solidFill>
              <a:latin typeface="Calibri"/>
              <a:ea typeface="Calibri"/>
              <a:cs typeface="Calibri"/>
              <a:sym typeface="Calibri"/>
            </a:endParaRPr>
          </a:p>
        </p:txBody>
      </p:sp>
      <p:sp>
        <p:nvSpPr>
          <p:cNvPr id="451" name="Google Shape;451;p29"/>
          <p:cNvSpPr/>
          <p:nvPr/>
        </p:nvSpPr>
        <p:spPr>
          <a:xfrm>
            <a:off x="684213" y="1847088"/>
            <a:ext cx="3256851" cy="3264408"/>
          </a:xfrm>
          <a:prstGeom prst="ellipse">
            <a:avLst/>
          </a:prstGeom>
          <a:solidFill>
            <a:srgbClr val="EF4539"/>
          </a:solidFill>
          <a:ln>
            <a:noFill/>
          </a:ln>
        </p:spPr>
        <p:txBody>
          <a:bodyPr anchorCtr="0" anchor="t" bIns="45700" lIns="91425" spcFirstLastPara="1" rIns="91425"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Alcance del Proyecto</a:t>
            </a:r>
            <a:endParaRPr b="1" i="0" sz="1600" u="none" cap="none" strike="noStrike">
              <a:solidFill>
                <a:schemeClr val="lt1"/>
              </a:solidFill>
              <a:latin typeface="Calibri"/>
              <a:ea typeface="Calibri"/>
              <a:cs typeface="Calibri"/>
              <a:sym typeface="Calibri"/>
            </a:endParaRPr>
          </a:p>
        </p:txBody>
      </p:sp>
      <p:sp>
        <p:nvSpPr>
          <p:cNvPr id="452" name="Google Shape;452;p29"/>
          <p:cNvSpPr/>
          <p:nvPr/>
        </p:nvSpPr>
        <p:spPr>
          <a:xfrm>
            <a:off x="1145984" y="2772774"/>
            <a:ext cx="2333308" cy="2338722"/>
          </a:xfrm>
          <a:prstGeom prst="ellipse">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Alcance del Producto</a:t>
            </a:r>
            <a:endParaRPr b="1" i="0" sz="1600" u="none" cap="none" strike="noStrike">
              <a:solidFill>
                <a:schemeClr val="lt1"/>
              </a:solidFill>
              <a:latin typeface="Calibri"/>
              <a:ea typeface="Calibri"/>
              <a:cs typeface="Calibri"/>
              <a:sym typeface="Calibri"/>
            </a:endParaRPr>
          </a:p>
        </p:txBody>
      </p:sp>
      <p:sp>
        <p:nvSpPr>
          <p:cNvPr id="453" name="Google Shape;453;p29"/>
          <p:cNvSpPr/>
          <p:nvPr/>
        </p:nvSpPr>
        <p:spPr>
          <a:xfrm>
            <a:off x="5349240" y="2029968"/>
            <a:ext cx="3110547" cy="1115568"/>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Es el </a:t>
            </a:r>
            <a:r>
              <a:rPr b="1" i="0" lang="es-PE" sz="1400" u="none" cap="none" strike="noStrike">
                <a:solidFill>
                  <a:srgbClr val="F04539"/>
                </a:solidFill>
                <a:latin typeface="Calibri"/>
                <a:ea typeface="Calibri"/>
                <a:cs typeface="Calibri"/>
                <a:sym typeface="Calibri"/>
              </a:rPr>
              <a:t>trabajo necesario para entregar un producto, servicio o resultado</a:t>
            </a:r>
            <a:r>
              <a:rPr b="0" i="0" lang="es-PE" sz="1400" u="none" cap="none" strike="noStrike">
                <a:solidFill>
                  <a:srgbClr val="F04539"/>
                </a:solidFill>
                <a:latin typeface="Calibri"/>
                <a:ea typeface="Calibri"/>
                <a:cs typeface="Calibri"/>
                <a:sym typeface="Calibri"/>
              </a:rPr>
              <a:t> </a:t>
            </a:r>
            <a:r>
              <a:rPr b="0" i="0" lang="es-PE" sz="1400" u="none" cap="none" strike="noStrike">
                <a:solidFill>
                  <a:schemeClr val="dk1"/>
                </a:solidFill>
                <a:latin typeface="Calibri"/>
                <a:ea typeface="Calibri"/>
                <a:cs typeface="Calibri"/>
                <a:sym typeface="Calibri"/>
              </a:rPr>
              <a:t>con las funciones y características formalmente especificadas.</a:t>
            </a:r>
            <a:endParaRPr b="0" i="0" sz="1400" u="none" cap="none" strike="noStrike">
              <a:solidFill>
                <a:schemeClr val="dk1"/>
              </a:solidFill>
              <a:latin typeface="Calibri"/>
              <a:ea typeface="Calibri"/>
              <a:cs typeface="Calibri"/>
              <a:sym typeface="Calibri"/>
            </a:endParaRPr>
          </a:p>
        </p:txBody>
      </p:sp>
      <p:sp>
        <p:nvSpPr>
          <p:cNvPr id="454" name="Google Shape;454;p29"/>
          <p:cNvSpPr/>
          <p:nvPr/>
        </p:nvSpPr>
        <p:spPr>
          <a:xfrm>
            <a:off x="5349240" y="3470148"/>
            <a:ext cx="3110547" cy="1115568"/>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Está conformado por las</a:t>
            </a:r>
            <a:r>
              <a:rPr b="0" i="0" lang="es-PE" sz="1400" u="none" cap="none" strike="noStrike">
                <a:solidFill>
                  <a:srgbClr val="F04539"/>
                </a:solidFill>
                <a:latin typeface="Calibri"/>
                <a:ea typeface="Calibri"/>
                <a:cs typeface="Calibri"/>
                <a:sym typeface="Calibri"/>
              </a:rPr>
              <a:t> </a:t>
            </a:r>
            <a:r>
              <a:rPr b="1" i="0" lang="es-PE" sz="1400" u="none" cap="none" strike="noStrike">
                <a:solidFill>
                  <a:srgbClr val="F04539"/>
                </a:solidFill>
                <a:latin typeface="Calibri"/>
                <a:ea typeface="Calibri"/>
                <a:cs typeface="Calibri"/>
                <a:sym typeface="Calibri"/>
              </a:rPr>
              <a:t>características y funciones que describen un producto</a:t>
            </a:r>
            <a:r>
              <a:rPr b="0" i="0" lang="es-PE" sz="1400" u="none" cap="none" strike="noStrike">
                <a:solidFill>
                  <a:srgbClr val="F04539"/>
                </a:solidFill>
                <a:latin typeface="Calibri"/>
                <a:ea typeface="Calibri"/>
                <a:cs typeface="Calibri"/>
                <a:sym typeface="Calibri"/>
              </a:rPr>
              <a:t>, </a:t>
            </a:r>
            <a:r>
              <a:rPr b="1" i="0" lang="es-PE" sz="1400" u="none" cap="none" strike="noStrike">
                <a:solidFill>
                  <a:srgbClr val="F04539"/>
                </a:solidFill>
                <a:latin typeface="Calibri"/>
                <a:ea typeface="Calibri"/>
                <a:cs typeface="Calibri"/>
                <a:sym typeface="Calibri"/>
              </a:rPr>
              <a:t>servicio o resultado </a:t>
            </a:r>
            <a:r>
              <a:rPr b="0" i="0" lang="es-PE" sz="1400" u="none" cap="none" strike="noStrike">
                <a:solidFill>
                  <a:schemeClr val="dk1"/>
                </a:solidFill>
                <a:latin typeface="Calibri"/>
                <a:ea typeface="Calibri"/>
                <a:cs typeface="Calibri"/>
                <a:sym typeface="Calibri"/>
              </a:rPr>
              <a:t>que recibirá el cliente.</a:t>
            </a:r>
            <a:endParaRPr b="0" i="0" sz="1400" u="none" cap="none" strike="noStrike">
              <a:solidFill>
                <a:schemeClr val="dk1"/>
              </a:solidFill>
              <a:latin typeface="Calibri"/>
              <a:ea typeface="Calibri"/>
              <a:cs typeface="Calibri"/>
              <a:sym typeface="Calibri"/>
            </a:endParaRPr>
          </a:p>
        </p:txBody>
      </p:sp>
      <p:sp>
        <p:nvSpPr>
          <p:cNvPr id="455" name="Google Shape;455;p29"/>
          <p:cNvSpPr/>
          <p:nvPr/>
        </p:nvSpPr>
        <p:spPr>
          <a:xfrm>
            <a:off x="3172968" y="3867912"/>
            <a:ext cx="2011680" cy="192024"/>
          </a:xfrm>
          <a:prstGeom prst="rightArrow">
            <a:avLst>
              <a:gd fmla="val 50000" name="adj1"/>
              <a:gd fmla="val 50000" name="adj2"/>
            </a:avLst>
          </a:prstGeom>
          <a:solidFill>
            <a:srgbClr val="D9DB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p29"/>
          <p:cNvSpPr/>
          <p:nvPr/>
        </p:nvSpPr>
        <p:spPr>
          <a:xfrm>
            <a:off x="3172968" y="2587752"/>
            <a:ext cx="2011680" cy="192024"/>
          </a:xfrm>
          <a:prstGeom prst="rightArrow">
            <a:avLst>
              <a:gd fmla="val 50000" name="adj1"/>
              <a:gd fmla="val 50000" name="adj2"/>
            </a:avLst>
          </a:prstGeom>
          <a:solidFill>
            <a:srgbClr val="D9DB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3"/>
          <p:cNvSpPr/>
          <p:nvPr/>
        </p:nvSpPr>
        <p:spPr>
          <a:xfrm>
            <a:off x="6918960" y="5364482"/>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 name="Google Shape;62;p3"/>
          <p:cNvSpPr txBox="1"/>
          <p:nvPr/>
        </p:nvSpPr>
        <p:spPr>
          <a:xfrm>
            <a:off x="1282300" y="918374"/>
            <a:ext cx="4923768" cy="236988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En esta sesión:</a:t>
            </a:r>
            <a:endParaRPr b="0" i="0" sz="1400" u="none" cap="none" strike="noStrike">
              <a:solidFill>
                <a:srgbClr val="000000"/>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Calibri"/>
              <a:ea typeface="Calibri"/>
              <a:cs typeface="Calibri"/>
              <a:sym typeface="Calibri"/>
            </a:endParaRPr>
          </a:p>
          <a:p>
            <a:pPr indent="-168275" lvl="0" marL="180000" marR="0" rtl="0" algn="l">
              <a:lnSpc>
                <a:spcPct val="100000"/>
              </a:lnSpc>
              <a:spcBef>
                <a:spcPts val="0"/>
              </a:spcBef>
              <a:spcAft>
                <a:spcPts val="0"/>
              </a:spcAft>
              <a:buClr>
                <a:srgbClr val="EE4639"/>
              </a:buClr>
              <a:buSzPts val="1400"/>
              <a:buFont typeface="Arial"/>
              <a:buChar char="•"/>
            </a:pPr>
            <a:r>
              <a:rPr b="1" i="0" lang="es-PE" sz="1400" u="none" cap="none" strike="noStrike">
                <a:solidFill>
                  <a:schemeClr val="dk1"/>
                </a:solidFill>
                <a:latin typeface="Calibri"/>
                <a:ea typeface="Calibri"/>
                <a:cs typeface="Calibri"/>
                <a:sym typeface="Calibri"/>
              </a:rPr>
              <a:t>Reconocerás</a:t>
            </a:r>
            <a:r>
              <a:rPr b="0" i="0" lang="es-PE" sz="1400" u="none" cap="none" strike="noStrike">
                <a:solidFill>
                  <a:schemeClr val="dk1"/>
                </a:solidFill>
                <a:latin typeface="Calibri"/>
                <a:ea typeface="Calibri"/>
                <a:cs typeface="Calibri"/>
                <a:sym typeface="Calibri"/>
              </a:rPr>
              <a:t> los conceptos de entregable, requisitos y alcance.</a:t>
            </a:r>
            <a:endParaRPr b="0" i="0" sz="1400" u="none" cap="none" strike="noStrike">
              <a:solidFill>
                <a:srgbClr val="000000"/>
              </a:solidFill>
              <a:latin typeface="Calibri"/>
              <a:ea typeface="Calibri"/>
              <a:cs typeface="Calibri"/>
              <a:sym typeface="Calibri"/>
            </a:endParaRPr>
          </a:p>
          <a:p>
            <a:pPr indent="-79375" lvl="0" marL="180000" marR="0" rtl="0" algn="l">
              <a:lnSpc>
                <a:spcPct val="100000"/>
              </a:lnSpc>
              <a:spcBef>
                <a:spcPts val="0"/>
              </a:spcBef>
              <a:spcAft>
                <a:spcPts val="0"/>
              </a:spcAft>
              <a:buClr>
                <a:srgbClr val="EE4639"/>
              </a:buClr>
              <a:buSzPts val="1400"/>
              <a:buFont typeface="Arial"/>
              <a:buNone/>
            </a:pPr>
            <a:r>
              <a:t/>
            </a:r>
            <a:endParaRPr b="0" i="0" sz="1400" u="none" cap="none" strike="noStrike">
              <a:solidFill>
                <a:schemeClr val="dk1"/>
              </a:solidFill>
              <a:latin typeface="Calibri"/>
              <a:ea typeface="Calibri"/>
              <a:cs typeface="Calibri"/>
              <a:sym typeface="Calibri"/>
            </a:endParaRPr>
          </a:p>
          <a:p>
            <a:pPr indent="-168275" lvl="0" marL="180000" marR="0" rtl="0" algn="l">
              <a:lnSpc>
                <a:spcPct val="100000"/>
              </a:lnSpc>
              <a:spcBef>
                <a:spcPts val="0"/>
              </a:spcBef>
              <a:spcAft>
                <a:spcPts val="0"/>
              </a:spcAft>
              <a:buClr>
                <a:srgbClr val="EE4639"/>
              </a:buClr>
              <a:buSzPts val="1400"/>
              <a:buFont typeface="Arial"/>
              <a:buChar char="•"/>
            </a:pPr>
            <a:r>
              <a:rPr b="1" i="0" lang="es-PE" sz="1400" u="none" cap="none" strike="noStrike">
                <a:solidFill>
                  <a:schemeClr val="dk1"/>
                </a:solidFill>
                <a:latin typeface="Calibri"/>
                <a:ea typeface="Calibri"/>
                <a:cs typeface="Calibri"/>
                <a:sym typeface="Calibri"/>
              </a:rPr>
              <a:t>Entenderás</a:t>
            </a:r>
            <a:r>
              <a:rPr b="0" i="0" lang="es-PE" sz="1400" u="none" cap="none" strike="noStrike">
                <a:solidFill>
                  <a:schemeClr val="dk1"/>
                </a:solidFill>
                <a:latin typeface="Calibri"/>
                <a:ea typeface="Calibri"/>
                <a:cs typeface="Calibri"/>
                <a:sym typeface="Calibri"/>
              </a:rPr>
              <a:t> la relación existente entre entregables y requisitos.</a:t>
            </a:r>
            <a:endParaRPr b="0" i="0" sz="1400" u="none" cap="none" strike="noStrike">
              <a:solidFill>
                <a:srgbClr val="000000"/>
              </a:solidFill>
              <a:latin typeface="Calibri"/>
              <a:ea typeface="Calibri"/>
              <a:cs typeface="Calibri"/>
              <a:sym typeface="Calibri"/>
            </a:endParaRPr>
          </a:p>
          <a:p>
            <a:pPr indent="-79375" lvl="0" marL="180000" marR="0" rtl="0" algn="l">
              <a:lnSpc>
                <a:spcPct val="100000"/>
              </a:lnSpc>
              <a:spcBef>
                <a:spcPts val="0"/>
              </a:spcBef>
              <a:spcAft>
                <a:spcPts val="0"/>
              </a:spcAft>
              <a:buClr>
                <a:srgbClr val="EE4639"/>
              </a:buClr>
              <a:buSzPts val="1400"/>
              <a:buFont typeface="Arial"/>
              <a:buNone/>
            </a:pPr>
            <a:r>
              <a:t/>
            </a:r>
            <a:endParaRPr b="0" i="0" sz="1400" u="none" cap="none" strike="noStrike">
              <a:solidFill>
                <a:schemeClr val="dk1"/>
              </a:solidFill>
              <a:latin typeface="Calibri"/>
              <a:ea typeface="Calibri"/>
              <a:cs typeface="Calibri"/>
              <a:sym typeface="Calibri"/>
            </a:endParaRPr>
          </a:p>
          <a:p>
            <a:pPr indent="-168275" lvl="0" marL="180000" marR="0" rtl="0" algn="l">
              <a:lnSpc>
                <a:spcPct val="100000"/>
              </a:lnSpc>
              <a:spcBef>
                <a:spcPts val="0"/>
              </a:spcBef>
              <a:spcAft>
                <a:spcPts val="0"/>
              </a:spcAft>
              <a:buClr>
                <a:srgbClr val="EE4639"/>
              </a:buClr>
              <a:buSzPts val="1400"/>
              <a:buFont typeface="Arial"/>
              <a:buChar char="•"/>
            </a:pPr>
            <a:r>
              <a:rPr b="1" i="0" lang="es-PE" sz="1400" u="none" cap="none" strike="noStrike">
                <a:solidFill>
                  <a:schemeClr val="dk1"/>
                </a:solidFill>
                <a:latin typeface="Calibri"/>
                <a:ea typeface="Calibri"/>
                <a:cs typeface="Calibri"/>
                <a:sym typeface="Calibri"/>
              </a:rPr>
              <a:t>Distinguirás</a:t>
            </a:r>
            <a:r>
              <a:rPr b="0" i="0" lang="es-PE" sz="1400" u="none" cap="none" strike="noStrike">
                <a:solidFill>
                  <a:schemeClr val="dk1"/>
                </a:solidFill>
                <a:latin typeface="Calibri"/>
                <a:ea typeface="Calibri"/>
                <a:cs typeface="Calibri"/>
                <a:sym typeface="Calibri"/>
              </a:rPr>
              <a:t> los diferentes tipos de requisitos y cómo estos deben ser recopilados.</a:t>
            </a:r>
            <a:endParaRPr b="0" i="0" sz="1400" u="none" cap="none" strike="noStrike">
              <a:solidFill>
                <a:srgbClr val="000000"/>
              </a:solidFill>
              <a:latin typeface="Calibri"/>
              <a:ea typeface="Calibri"/>
              <a:cs typeface="Calibri"/>
              <a:sym typeface="Calibri"/>
            </a:endParaRPr>
          </a:p>
          <a:p>
            <a:pPr indent="-79375" lvl="0" marL="180000" marR="0" rtl="0" algn="l">
              <a:lnSpc>
                <a:spcPct val="100000"/>
              </a:lnSpc>
              <a:spcBef>
                <a:spcPts val="0"/>
              </a:spcBef>
              <a:spcAft>
                <a:spcPts val="0"/>
              </a:spcAft>
              <a:buClr>
                <a:srgbClr val="EE4639"/>
              </a:buClr>
              <a:buSzPts val="1400"/>
              <a:buFont typeface="Arial"/>
              <a:buNone/>
            </a:pPr>
            <a:r>
              <a:t/>
            </a:r>
            <a:endParaRPr b="0" i="0" sz="1400" u="none" cap="none" strike="noStrike">
              <a:solidFill>
                <a:schemeClr val="dk1"/>
              </a:solidFill>
              <a:latin typeface="Calibri"/>
              <a:ea typeface="Calibri"/>
              <a:cs typeface="Calibri"/>
              <a:sym typeface="Calibri"/>
            </a:endParaRPr>
          </a:p>
          <a:p>
            <a:pPr indent="-168275" lvl="0" marL="180000" marR="0" rtl="0" algn="l">
              <a:lnSpc>
                <a:spcPct val="100000"/>
              </a:lnSpc>
              <a:spcBef>
                <a:spcPts val="0"/>
              </a:spcBef>
              <a:spcAft>
                <a:spcPts val="0"/>
              </a:spcAft>
              <a:buClr>
                <a:srgbClr val="EE4639"/>
              </a:buClr>
              <a:buSzPts val="1400"/>
              <a:buFont typeface="Arial"/>
              <a:buChar char="•"/>
            </a:pPr>
            <a:r>
              <a:rPr b="1" i="0" lang="es-PE" sz="1400" u="none" cap="none" strike="noStrike">
                <a:solidFill>
                  <a:schemeClr val="dk1"/>
                </a:solidFill>
                <a:latin typeface="Calibri"/>
                <a:ea typeface="Calibri"/>
                <a:cs typeface="Calibri"/>
                <a:sym typeface="Calibri"/>
              </a:rPr>
              <a:t>Comprenderás</a:t>
            </a:r>
            <a:r>
              <a:rPr b="0" i="0" lang="es-PE" sz="1400" u="none" cap="none" strike="noStrike">
                <a:solidFill>
                  <a:schemeClr val="dk1"/>
                </a:solidFill>
                <a:latin typeface="Calibri"/>
                <a:ea typeface="Calibri"/>
                <a:cs typeface="Calibri"/>
                <a:sym typeface="Calibri"/>
              </a:rPr>
              <a:t> la importancia de mantener el equilibrio en las restricciones del proyecto.</a:t>
            </a:r>
            <a:endParaRPr b="0" i="0" sz="1400" u="none" cap="none" strike="noStrike">
              <a:solidFill>
                <a:srgbClr val="262626"/>
              </a:solidFill>
              <a:latin typeface="Calibri"/>
              <a:ea typeface="Calibri"/>
              <a:cs typeface="Calibri"/>
              <a:sym typeface="Calibri"/>
            </a:endParaRPr>
          </a:p>
        </p:txBody>
      </p:sp>
      <p:pic>
        <p:nvPicPr>
          <p:cNvPr id="63" name="Google Shape;63;p3"/>
          <p:cNvPicPr preferRelativeResize="0"/>
          <p:nvPr/>
        </p:nvPicPr>
        <p:blipFill rotWithShape="1">
          <a:blip r:embed="rId3">
            <a:alphaModFix/>
          </a:blip>
          <a:srcRect b="0" l="0" r="0" t="0"/>
          <a:stretch/>
        </p:blipFill>
        <p:spPr>
          <a:xfrm>
            <a:off x="1010841" y="954887"/>
            <a:ext cx="117851" cy="121369"/>
          </a:xfrm>
          <a:prstGeom prst="rect">
            <a:avLst/>
          </a:prstGeom>
          <a:noFill/>
          <a:ln>
            <a:noFill/>
          </a:ln>
        </p:spPr>
      </p:pic>
      <p:sp>
        <p:nvSpPr>
          <p:cNvPr id="64" name="Google Shape;64;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5" name="Google Shape;65;p3"/>
          <p:cNvPicPr preferRelativeResize="0"/>
          <p:nvPr/>
        </p:nvPicPr>
        <p:blipFill rotWithShape="1">
          <a:blip r:embed="rId4">
            <a:alphaModFix amt="42000"/>
          </a:blip>
          <a:srcRect b="0" l="0" r="0" t="0"/>
          <a:stretch/>
        </p:blipFill>
        <p:spPr>
          <a:xfrm>
            <a:off x="6986663" y="3052733"/>
            <a:ext cx="1689027" cy="2181257"/>
          </a:xfrm>
          <a:prstGeom prst="rect">
            <a:avLst/>
          </a:prstGeom>
          <a:noFill/>
          <a:ln>
            <a:noFill/>
          </a:ln>
        </p:spPr>
      </p:pic>
      <p:sp>
        <p:nvSpPr>
          <p:cNvPr id="66" name="Google Shape;66;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INTRODUCCIÓN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0"/>
          <p:cNvSpPr txBox="1"/>
          <p:nvPr/>
        </p:nvSpPr>
        <p:spPr>
          <a:xfrm>
            <a:off x="503237" y="916088"/>
            <a:ext cx="8110483" cy="5693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Diferencia entre Alcance del Proyecto y Alcance del Producto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Siempre se cumple que el alcance del producto está contenido dentro del alcance del proyecto.</a:t>
            </a:r>
            <a:endParaRPr b="0" i="0" sz="1400" u="none" cap="none" strike="noStrike">
              <a:solidFill>
                <a:srgbClr val="000000"/>
              </a:solidFill>
              <a:latin typeface="Calibri"/>
              <a:ea typeface="Calibri"/>
              <a:cs typeface="Calibri"/>
              <a:sym typeface="Calibri"/>
            </a:endParaRPr>
          </a:p>
        </p:txBody>
      </p:sp>
      <p:sp>
        <p:nvSpPr>
          <p:cNvPr id="463" name="Google Shape;463;p30"/>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ALCANCE DEL PRODUCTO Y DEL PROYECTO</a:t>
            </a:r>
            <a:endParaRPr b="0" i="0" sz="1000" u="none" cap="none" strike="noStrike">
              <a:solidFill>
                <a:srgbClr val="A5A5A5"/>
              </a:solidFill>
              <a:latin typeface="Calibri"/>
              <a:ea typeface="Calibri"/>
              <a:cs typeface="Calibri"/>
              <a:sym typeface="Calibri"/>
            </a:endParaRPr>
          </a:p>
        </p:txBody>
      </p:sp>
      <p:sp>
        <p:nvSpPr>
          <p:cNvPr id="464" name="Google Shape;464;p30"/>
          <p:cNvSpPr/>
          <p:nvPr/>
        </p:nvSpPr>
        <p:spPr>
          <a:xfrm>
            <a:off x="684213" y="1847088"/>
            <a:ext cx="3256851" cy="3264408"/>
          </a:xfrm>
          <a:prstGeom prst="ellipse">
            <a:avLst/>
          </a:prstGeom>
          <a:solidFill>
            <a:srgbClr val="EF4539"/>
          </a:solidFill>
          <a:ln>
            <a:noFill/>
          </a:ln>
        </p:spPr>
        <p:txBody>
          <a:bodyPr anchorCtr="0" anchor="t" bIns="45700" lIns="91425" spcFirstLastPara="1" rIns="91425"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Alcance del Proyecto</a:t>
            </a:r>
            <a:endParaRPr b="1" i="0" sz="1600" u="none" cap="none" strike="noStrike">
              <a:solidFill>
                <a:schemeClr val="lt1"/>
              </a:solidFill>
              <a:latin typeface="Calibri"/>
              <a:ea typeface="Calibri"/>
              <a:cs typeface="Calibri"/>
              <a:sym typeface="Calibri"/>
            </a:endParaRPr>
          </a:p>
        </p:txBody>
      </p:sp>
      <p:sp>
        <p:nvSpPr>
          <p:cNvPr id="465" name="Google Shape;465;p30"/>
          <p:cNvSpPr/>
          <p:nvPr/>
        </p:nvSpPr>
        <p:spPr>
          <a:xfrm>
            <a:off x="1145984" y="2772774"/>
            <a:ext cx="2333308" cy="2338722"/>
          </a:xfrm>
          <a:prstGeom prst="ellipse">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Alcance del Producto</a:t>
            </a:r>
            <a:endParaRPr b="1" i="0" sz="1600" u="none" cap="none" strike="noStrike">
              <a:solidFill>
                <a:schemeClr val="lt1"/>
              </a:solidFill>
              <a:latin typeface="Calibri"/>
              <a:ea typeface="Calibri"/>
              <a:cs typeface="Calibri"/>
              <a:sym typeface="Calibri"/>
            </a:endParaRPr>
          </a:p>
        </p:txBody>
      </p:sp>
      <p:sp>
        <p:nvSpPr>
          <p:cNvPr id="466" name="Google Shape;466;p30"/>
          <p:cNvSpPr/>
          <p:nvPr/>
        </p:nvSpPr>
        <p:spPr>
          <a:xfrm>
            <a:off x="5349240" y="2029968"/>
            <a:ext cx="2648776" cy="1115568"/>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Entregables de la Gestión </a:t>
            </a:r>
            <a:br>
              <a:rPr b="0" i="0" lang="es-PE" sz="1600" u="none" cap="none" strike="noStrike">
                <a:solidFill>
                  <a:schemeClr val="dk1"/>
                </a:solidFill>
                <a:latin typeface="Calibri"/>
                <a:ea typeface="Calibri"/>
                <a:cs typeface="Calibri"/>
                <a:sym typeface="Calibri"/>
              </a:rPr>
            </a:br>
            <a:r>
              <a:rPr b="0" i="0" lang="es-PE" sz="1600" u="none" cap="none" strike="noStrike">
                <a:solidFill>
                  <a:schemeClr val="dk1"/>
                </a:solidFill>
                <a:latin typeface="Calibri"/>
                <a:ea typeface="Calibri"/>
                <a:cs typeface="Calibri"/>
                <a:sym typeface="Calibri"/>
              </a:rPr>
              <a:t>del Proyecto</a:t>
            </a:r>
            <a:endParaRPr b="0" i="0" sz="1600" u="none" cap="none" strike="noStrike">
              <a:solidFill>
                <a:schemeClr val="dk1"/>
              </a:solidFill>
              <a:latin typeface="Calibri"/>
              <a:ea typeface="Calibri"/>
              <a:cs typeface="Calibri"/>
              <a:sym typeface="Calibri"/>
            </a:endParaRPr>
          </a:p>
        </p:txBody>
      </p:sp>
      <p:sp>
        <p:nvSpPr>
          <p:cNvPr id="467" name="Google Shape;467;p30"/>
          <p:cNvSpPr/>
          <p:nvPr/>
        </p:nvSpPr>
        <p:spPr>
          <a:xfrm>
            <a:off x="5349240" y="3470148"/>
            <a:ext cx="2648776" cy="1115568"/>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Entregables del Producto </a:t>
            </a:r>
            <a:br>
              <a:rPr b="0" i="0" lang="es-PE" sz="1600" u="none" cap="none" strike="noStrike">
                <a:solidFill>
                  <a:schemeClr val="dk1"/>
                </a:solidFill>
                <a:latin typeface="Calibri"/>
                <a:ea typeface="Calibri"/>
                <a:cs typeface="Calibri"/>
                <a:sym typeface="Calibri"/>
              </a:rPr>
            </a:br>
            <a:r>
              <a:rPr b="0" i="0" lang="es-PE" sz="1600" u="none" cap="none" strike="noStrike">
                <a:solidFill>
                  <a:schemeClr val="dk1"/>
                </a:solidFill>
                <a:latin typeface="Calibri"/>
                <a:ea typeface="Calibri"/>
                <a:cs typeface="Calibri"/>
                <a:sym typeface="Calibri"/>
              </a:rPr>
              <a:t>del Proyecto</a:t>
            </a:r>
            <a:endParaRPr b="0" i="0" sz="1600" u="none" cap="none" strike="noStrike">
              <a:solidFill>
                <a:schemeClr val="dk1"/>
              </a:solidFill>
              <a:latin typeface="Calibri"/>
              <a:ea typeface="Calibri"/>
              <a:cs typeface="Calibri"/>
              <a:sym typeface="Calibri"/>
            </a:endParaRPr>
          </a:p>
        </p:txBody>
      </p:sp>
      <p:sp>
        <p:nvSpPr>
          <p:cNvPr id="468" name="Google Shape;468;p30"/>
          <p:cNvSpPr/>
          <p:nvPr/>
        </p:nvSpPr>
        <p:spPr>
          <a:xfrm>
            <a:off x="3172968" y="3867912"/>
            <a:ext cx="2011680" cy="192024"/>
          </a:xfrm>
          <a:prstGeom prst="rightArrow">
            <a:avLst>
              <a:gd fmla="val 50000" name="adj1"/>
              <a:gd fmla="val 50000" name="adj2"/>
            </a:avLst>
          </a:prstGeom>
          <a:solidFill>
            <a:srgbClr val="D9DB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p30"/>
          <p:cNvSpPr/>
          <p:nvPr/>
        </p:nvSpPr>
        <p:spPr>
          <a:xfrm>
            <a:off x="3172968" y="2587752"/>
            <a:ext cx="2011680" cy="192024"/>
          </a:xfrm>
          <a:prstGeom prst="rightArrow">
            <a:avLst>
              <a:gd fmla="val 50000" name="adj1"/>
              <a:gd fmla="val 50000" name="adj2"/>
            </a:avLst>
          </a:prstGeom>
          <a:solidFill>
            <a:srgbClr val="D9DB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descr="Imagen que contiene interior, juguete, bebidas, azul&#10;&#10;Descripción generada automáticamente" id="475" name="Google Shape;475;p31"/>
          <p:cNvPicPr preferRelativeResize="0"/>
          <p:nvPr/>
        </p:nvPicPr>
        <p:blipFill rotWithShape="1">
          <a:blip r:embed="rId3">
            <a:alphaModFix/>
          </a:blip>
          <a:srcRect b="0" l="0" r="0" t="0"/>
          <a:stretch/>
        </p:blipFill>
        <p:spPr>
          <a:xfrm>
            <a:off x="4067175" y="1422732"/>
            <a:ext cx="5076825" cy="2853790"/>
          </a:xfrm>
          <a:prstGeom prst="rect">
            <a:avLst/>
          </a:prstGeom>
          <a:noFill/>
          <a:ln>
            <a:noFill/>
          </a:ln>
        </p:spPr>
      </p:pic>
      <p:sp>
        <p:nvSpPr>
          <p:cNvPr id="476" name="Google Shape;476;p31"/>
          <p:cNvSpPr/>
          <p:nvPr/>
        </p:nvSpPr>
        <p:spPr>
          <a:xfrm>
            <a:off x="503239" y="1592589"/>
            <a:ext cx="3273234" cy="155427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Proyecto de Construcción de una Planta de Detergentes en ALICORP</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Los entregables del Alcance del Producto y del Alcance de la Gestión del Proyecto serían los siguientes: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p:txBody>
      </p:sp>
      <p:sp>
        <p:nvSpPr>
          <p:cNvPr id="477" name="Google Shape;477;p31"/>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ALCANCE DEL PRODUCTO Y DEL PROYECTO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32"/>
          <p:cNvGrpSpPr/>
          <p:nvPr/>
        </p:nvGrpSpPr>
        <p:grpSpPr>
          <a:xfrm>
            <a:off x="3208923" y="1664660"/>
            <a:ext cx="3297818" cy="3297819"/>
            <a:chOff x="1454573" y="0"/>
            <a:chExt cx="3735143" cy="3735143"/>
          </a:xfrm>
        </p:grpSpPr>
        <p:sp>
          <p:nvSpPr>
            <p:cNvPr id="484" name="Google Shape;484;p32"/>
            <p:cNvSpPr/>
            <p:nvPr/>
          </p:nvSpPr>
          <p:spPr>
            <a:xfrm>
              <a:off x="1454573" y="0"/>
              <a:ext cx="3735143" cy="3735143"/>
            </a:xfrm>
            <a:prstGeom prst="ellipse">
              <a:avLst/>
            </a:prstGeom>
            <a:solidFill>
              <a:srgbClr val="EF45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5" name="Google Shape;485;p32"/>
            <p:cNvSpPr txBox="1"/>
            <p:nvPr/>
          </p:nvSpPr>
          <p:spPr>
            <a:xfrm>
              <a:off x="2341669" y="200560"/>
              <a:ext cx="1960950" cy="634974"/>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Calibri"/>
                <a:buNone/>
              </a:pPr>
              <a:r>
                <a:rPr b="1" i="0" lang="es-PE" sz="1600" u="none" cap="none" strike="noStrike">
                  <a:solidFill>
                    <a:schemeClr val="lt1"/>
                  </a:solidFill>
                  <a:latin typeface="Calibri"/>
                  <a:ea typeface="Calibri"/>
                  <a:cs typeface="Calibri"/>
                  <a:sym typeface="Calibri"/>
                </a:rPr>
                <a:t>Alcance del Proyecto</a:t>
              </a:r>
              <a:endParaRPr b="1" i="0" sz="1600" u="none" cap="none" strike="noStrike">
                <a:solidFill>
                  <a:schemeClr val="lt1"/>
                </a:solidFill>
                <a:latin typeface="Calibri"/>
                <a:ea typeface="Calibri"/>
                <a:cs typeface="Calibri"/>
                <a:sym typeface="Calibri"/>
              </a:endParaRPr>
            </a:p>
          </p:txBody>
        </p:sp>
        <p:sp>
          <p:nvSpPr>
            <p:cNvPr id="486" name="Google Shape;486;p32"/>
            <p:cNvSpPr/>
            <p:nvPr/>
          </p:nvSpPr>
          <p:spPr>
            <a:xfrm>
              <a:off x="1921465" y="933785"/>
              <a:ext cx="2801357" cy="2801357"/>
            </a:xfrm>
            <a:prstGeom prst="ellipse">
              <a:avLst/>
            </a:prstGeom>
            <a:solidFill>
              <a:srgbClr val="FE7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7" name="Google Shape;487;p32"/>
            <p:cNvSpPr txBox="1"/>
            <p:nvPr/>
          </p:nvSpPr>
          <p:spPr>
            <a:xfrm>
              <a:off x="2578251" y="2102642"/>
              <a:ext cx="1487782" cy="541929"/>
            </a:xfrm>
            <a:prstGeom prst="rect">
              <a:avLst/>
            </a:prstGeom>
            <a:noFill/>
            <a:ln>
              <a:noFill/>
            </a:ln>
          </p:spPr>
          <p:txBody>
            <a:bodyPr anchorCtr="0" anchor="ctr" bIns="128000" lIns="128000" spcFirstLastPara="1" rIns="128000" wrap="square" tIns="128000">
              <a:noAutofit/>
            </a:bodyPr>
            <a:lstStyle/>
            <a:p>
              <a:pPr indent="0" lvl="0" marL="0" marR="0" rtl="0" algn="ctr">
                <a:lnSpc>
                  <a:spcPct val="80000"/>
                </a:lnSpc>
                <a:spcBef>
                  <a:spcPts val="0"/>
                </a:spcBef>
                <a:spcAft>
                  <a:spcPts val="0"/>
                </a:spcAft>
                <a:buClr>
                  <a:schemeClr val="lt1"/>
                </a:buClr>
                <a:buSzPts val="1800"/>
                <a:buFont typeface="Calibri"/>
                <a:buNone/>
              </a:pPr>
              <a:r>
                <a:rPr b="1" i="0" lang="es-PE" sz="1600" u="none" cap="none" strike="noStrike">
                  <a:solidFill>
                    <a:schemeClr val="lt1"/>
                  </a:solidFill>
                  <a:latin typeface="Calibri"/>
                  <a:ea typeface="Calibri"/>
                  <a:cs typeface="Calibri"/>
                  <a:sym typeface="Calibri"/>
                </a:rPr>
                <a:t>Alcance del Producto</a:t>
              </a:r>
              <a:endParaRPr b="1" i="0" sz="1600" u="none" cap="none" strike="noStrike">
                <a:solidFill>
                  <a:schemeClr val="lt1"/>
                </a:solidFill>
                <a:latin typeface="Calibri"/>
                <a:ea typeface="Calibri"/>
                <a:cs typeface="Calibri"/>
                <a:sym typeface="Calibri"/>
              </a:endParaRPr>
            </a:p>
          </p:txBody>
        </p:sp>
      </p:grpSp>
      <p:pic>
        <p:nvPicPr>
          <p:cNvPr descr="Imagen que contiene firmar, calle, verde, reloj&#10;&#10;Descripción generada automáticamente" id="488" name="Google Shape;488;p32"/>
          <p:cNvPicPr preferRelativeResize="0"/>
          <p:nvPr/>
        </p:nvPicPr>
        <p:blipFill rotWithShape="1">
          <a:blip r:embed="rId3">
            <a:alphaModFix/>
          </a:blip>
          <a:srcRect b="0" l="0" r="0" t="0"/>
          <a:stretch/>
        </p:blipFill>
        <p:spPr>
          <a:xfrm>
            <a:off x="4715684" y="2624370"/>
            <a:ext cx="284295" cy="334073"/>
          </a:xfrm>
          <a:prstGeom prst="rect">
            <a:avLst/>
          </a:prstGeom>
          <a:noFill/>
          <a:ln>
            <a:noFill/>
          </a:ln>
        </p:spPr>
      </p:pic>
      <p:sp>
        <p:nvSpPr>
          <p:cNvPr id="489" name="Google Shape;489;p32"/>
          <p:cNvSpPr txBox="1"/>
          <p:nvPr/>
        </p:nvSpPr>
        <p:spPr>
          <a:xfrm>
            <a:off x="4522314" y="3002540"/>
            <a:ext cx="671035" cy="9695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Maqueta</a:t>
            </a:r>
            <a:endParaRPr b="1" i="0" sz="1100" u="none" cap="none" strike="noStrike">
              <a:solidFill>
                <a:srgbClr val="000000"/>
              </a:solidFill>
              <a:latin typeface="Calibri"/>
              <a:ea typeface="Calibri"/>
              <a:cs typeface="Calibri"/>
              <a:sym typeface="Calibri"/>
            </a:endParaRPr>
          </a:p>
        </p:txBody>
      </p:sp>
      <p:pic>
        <p:nvPicPr>
          <p:cNvPr descr="Imagen que contiene firmar, calle, verde, reloj&#10;&#10;Descripción generada automáticamente" id="490" name="Google Shape;490;p32"/>
          <p:cNvPicPr preferRelativeResize="0"/>
          <p:nvPr/>
        </p:nvPicPr>
        <p:blipFill rotWithShape="1">
          <a:blip r:embed="rId4">
            <a:alphaModFix/>
          </a:blip>
          <a:srcRect b="0" l="0" r="0" t="0"/>
          <a:stretch/>
        </p:blipFill>
        <p:spPr>
          <a:xfrm>
            <a:off x="4115501" y="2887575"/>
            <a:ext cx="284295" cy="334073"/>
          </a:xfrm>
          <a:prstGeom prst="rect">
            <a:avLst/>
          </a:prstGeom>
          <a:noFill/>
          <a:ln>
            <a:noFill/>
          </a:ln>
        </p:spPr>
      </p:pic>
      <p:sp>
        <p:nvSpPr>
          <p:cNvPr id="491" name="Google Shape;491;p32"/>
          <p:cNvSpPr txBox="1"/>
          <p:nvPr/>
        </p:nvSpPr>
        <p:spPr>
          <a:xfrm>
            <a:off x="3959311" y="3261215"/>
            <a:ext cx="596674"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Estudio Geotécnico</a:t>
            </a:r>
            <a:endParaRPr b="1" i="0" sz="1100" u="none" cap="none" strike="noStrike">
              <a:solidFill>
                <a:srgbClr val="000000"/>
              </a:solidFill>
              <a:latin typeface="Calibri"/>
              <a:ea typeface="Calibri"/>
              <a:cs typeface="Calibri"/>
              <a:sym typeface="Calibri"/>
            </a:endParaRPr>
          </a:p>
        </p:txBody>
      </p:sp>
      <p:pic>
        <p:nvPicPr>
          <p:cNvPr descr="Imagen que contiene firmar, calle, verde, reloj&#10;&#10;Descripción generada automáticamente" id="492" name="Google Shape;492;p32"/>
          <p:cNvPicPr preferRelativeResize="0"/>
          <p:nvPr/>
        </p:nvPicPr>
        <p:blipFill rotWithShape="1">
          <a:blip r:embed="rId5">
            <a:alphaModFix/>
          </a:blip>
          <a:srcRect b="0" l="0" r="0" t="0"/>
          <a:stretch/>
        </p:blipFill>
        <p:spPr>
          <a:xfrm>
            <a:off x="5361453" y="2893252"/>
            <a:ext cx="284295" cy="334073"/>
          </a:xfrm>
          <a:prstGeom prst="rect">
            <a:avLst/>
          </a:prstGeom>
          <a:noFill/>
          <a:ln>
            <a:noFill/>
          </a:ln>
        </p:spPr>
      </p:pic>
      <p:sp>
        <p:nvSpPr>
          <p:cNvPr id="493" name="Google Shape;493;p32"/>
          <p:cNvSpPr txBox="1"/>
          <p:nvPr/>
        </p:nvSpPr>
        <p:spPr>
          <a:xfrm>
            <a:off x="5140722" y="3259018"/>
            <a:ext cx="701989"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Anteproyecto Arquitectónico</a:t>
            </a:r>
            <a:endParaRPr b="1" i="0" sz="1100" u="none" cap="none" strike="noStrike">
              <a:solidFill>
                <a:srgbClr val="000000"/>
              </a:solidFill>
              <a:latin typeface="Calibri"/>
              <a:ea typeface="Calibri"/>
              <a:cs typeface="Calibri"/>
              <a:sym typeface="Calibri"/>
            </a:endParaRPr>
          </a:p>
        </p:txBody>
      </p:sp>
      <p:pic>
        <p:nvPicPr>
          <p:cNvPr descr="Imagen que contiene contenedor&#10;&#10;Descripción generada automáticamente" id="494" name="Google Shape;494;p32"/>
          <p:cNvPicPr preferRelativeResize="0"/>
          <p:nvPr/>
        </p:nvPicPr>
        <p:blipFill rotWithShape="1">
          <a:blip r:embed="rId6">
            <a:alphaModFix/>
          </a:blip>
          <a:srcRect b="0" l="0" r="0" t="0"/>
          <a:stretch/>
        </p:blipFill>
        <p:spPr>
          <a:xfrm>
            <a:off x="5321425" y="3955291"/>
            <a:ext cx="393153" cy="262233"/>
          </a:xfrm>
          <a:prstGeom prst="rect">
            <a:avLst/>
          </a:prstGeom>
          <a:noFill/>
          <a:ln>
            <a:noFill/>
          </a:ln>
        </p:spPr>
      </p:pic>
      <p:sp>
        <p:nvSpPr>
          <p:cNvPr id="495" name="Google Shape;495;p32"/>
          <p:cNvSpPr txBox="1"/>
          <p:nvPr/>
        </p:nvSpPr>
        <p:spPr>
          <a:xfrm>
            <a:off x="5059505" y="4303630"/>
            <a:ext cx="974487"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Materiales de Construcción</a:t>
            </a:r>
            <a:endParaRPr b="1" i="0" sz="1100" u="none" cap="none" strike="noStrike">
              <a:solidFill>
                <a:srgbClr val="000000"/>
              </a:solidFill>
              <a:latin typeface="Calibri"/>
              <a:ea typeface="Calibri"/>
              <a:cs typeface="Calibri"/>
              <a:sym typeface="Calibri"/>
            </a:endParaRPr>
          </a:p>
        </p:txBody>
      </p:sp>
      <p:pic>
        <p:nvPicPr>
          <p:cNvPr descr="Imagen que contiene negro, hombre&#10;&#10;Descripción generada automáticamente" id="496" name="Google Shape;496;p32"/>
          <p:cNvPicPr preferRelativeResize="0"/>
          <p:nvPr/>
        </p:nvPicPr>
        <p:blipFill rotWithShape="1">
          <a:blip r:embed="rId7">
            <a:alphaModFix/>
          </a:blip>
          <a:srcRect b="0" l="0" r="0" t="0"/>
          <a:stretch/>
        </p:blipFill>
        <p:spPr>
          <a:xfrm>
            <a:off x="4683005" y="4232998"/>
            <a:ext cx="369450" cy="428326"/>
          </a:xfrm>
          <a:prstGeom prst="rect">
            <a:avLst/>
          </a:prstGeom>
          <a:noFill/>
          <a:ln>
            <a:noFill/>
          </a:ln>
        </p:spPr>
      </p:pic>
      <p:sp>
        <p:nvSpPr>
          <p:cNvPr id="497" name="Google Shape;497;p32"/>
          <p:cNvSpPr txBox="1"/>
          <p:nvPr/>
        </p:nvSpPr>
        <p:spPr>
          <a:xfrm>
            <a:off x="4527086" y="4674516"/>
            <a:ext cx="653138"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Equipos de Envasado</a:t>
            </a:r>
            <a:endParaRPr b="1" i="0" sz="1100" u="none" cap="none" strike="noStrike">
              <a:solidFill>
                <a:srgbClr val="000000"/>
              </a:solidFill>
              <a:latin typeface="Calibri"/>
              <a:ea typeface="Calibri"/>
              <a:cs typeface="Calibri"/>
              <a:sym typeface="Calibri"/>
            </a:endParaRPr>
          </a:p>
        </p:txBody>
      </p:sp>
      <p:pic>
        <p:nvPicPr>
          <p:cNvPr descr="Imagen que contiene exterior, edificio, grande, lado&#10;&#10;Descripción generada automáticamente" id="498" name="Google Shape;498;p32"/>
          <p:cNvPicPr preferRelativeResize="0"/>
          <p:nvPr/>
        </p:nvPicPr>
        <p:blipFill rotWithShape="1">
          <a:blip r:embed="rId8">
            <a:alphaModFix/>
          </a:blip>
          <a:srcRect b="0" l="0" r="0" t="0"/>
          <a:stretch/>
        </p:blipFill>
        <p:spPr>
          <a:xfrm>
            <a:off x="3929416" y="3955291"/>
            <a:ext cx="484618" cy="319923"/>
          </a:xfrm>
          <a:prstGeom prst="rect">
            <a:avLst/>
          </a:prstGeom>
          <a:noFill/>
          <a:ln>
            <a:noFill/>
          </a:ln>
        </p:spPr>
      </p:pic>
      <p:sp>
        <p:nvSpPr>
          <p:cNvPr id="499" name="Google Shape;499;p32"/>
          <p:cNvSpPr txBox="1"/>
          <p:nvPr/>
        </p:nvSpPr>
        <p:spPr>
          <a:xfrm>
            <a:off x="3797644" y="4303630"/>
            <a:ext cx="695279"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Construcción </a:t>
            </a:r>
            <a:br>
              <a:rPr b="1" i="0" lang="es-PE" sz="700" u="none" cap="none" strike="noStrike">
                <a:solidFill>
                  <a:schemeClr val="lt1"/>
                </a:solidFill>
                <a:latin typeface="Calibri"/>
                <a:ea typeface="Calibri"/>
                <a:cs typeface="Calibri"/>
                <a:sym typeface="Calibri"/>
              </a:rPr>
            </a:br>
            <a:r>
              <a:rPr b="1" i="0" lang="es-PE" sz="700" u="none" cap="none" strike="noStrike">
                <a:solidFill>
                  <a:schemeClr val="lt1"/>
                </a:solidFill>
                <a:latin typeface="Calibri"/>
                <a:ea typeface="Calibri"/>
                <a:cs typeface="Calibri"/>
                <a:sym typeface="Calibri"/>
              </a:rPr>
              <a:t>Civil</a:t>
            </a:r>
            <a:endParaRPr b="1" i="0" sz="1100" u="none" cap="none" strike="noStrike">
              <a:solidFill>
                <a:srgbClr val="000000"/>
              </a:solidFill>
              <a:latin typeface="Calibri"/>
              <a:ea typeface="Calibri"/>
              <a:cs typeface="Calibri"/>
              <a:sym typeface="Calibri"/>
            </a:endParaRPr>
          </a:p>
        </p:txBody>
      </p:sp>
      <p:pic>
        <p:nvPicPr>
          <p:cNvPr descr="Imagen que contiene firmar, calle, verde, reloj&#10;&#10;Descripción generada automáticamente" id="500" name="Google Shape;500;p32"/>
          <p:cNvPicPr preferRelativeResize="0"/>
          <p:nvPr/>
        </p:nvPicPr>
        <p:blipFill rotWithShape="1">
          <a:blip r:embed="rId9">
            <a:alphaModFix/>
          </a:blip>
          <a:srcRect b="0" l="0" r="0" t="0"/>
          <a:stretch/>
        </p:blipFill>
        <p:spPr>
          <a:xfrm>
            <a:off x="3905688" y="2015210"/>
            <a:ext cx="284295" cy="334073"/>
          </a:xfrm>
          <a:prstGeom prst="rect">
            <a:avLst/>
          </a:prstGeom>
          <a:noFill/>
          <a:ln>
            <a:noFill/>
          </a:ln>
        </p:spPr>
      </p:pic>
      <p:sp>
        <p:nvSpPr>
          <p:cNvPr id="501" name="Google Shape;501;p32"/>
          <p:cNvSpPr txBox="1"/>
          <p:nvPr/>
        </p:nvSpPr>
        <p:spPr>
          <a:xfrm>
            <a:off x="3550774" y="2374825"/>
            <a:ext cx="974487"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Acta de </a:t>
            </a:r>
            <a:br>
              <a:rPr b="1" i="0" lang="es-PE" sz="700" u="none" cap="none" strike="noStrike">
                <a:solidFill>
                  <a:schemeClr val="lt1"/>
                </a:solidFill>
                <a:latin typeface="Calibri"/>
                <a:ea typeface="Calibri"/>
                <a:cs typeface="Calibri"/>
                <a:sym typeface="Calibri"/>
              </a:rPr>
            </a:br>
            <a:r>
              <a:rPr b="1" i="0" lang="es-PE" sz="700" u="none" cap="none" strike="noStrike">
                <a:solidFill>
                  <a:schemeClr val="lt1"/>
                </a:solidFill>
                <a:latin typeface="Calibri"/>
                <a:ea typeface="Calibri"/>
                <a:cs typeface="Calibri"/>
                <a:sym typeface="Calibri"/>
              </a:rPr>
              <a:t>Constitución</a:t>
            </a:r>
            <a:endParaRPr b="1" i="0" sz="1100" u="none" cap="none" strike="noStrike">
              <a:solidFill>
                <a:srgbClr val="000000"/>
              </a:solidFill>
              <a:latin typeface="Calibri"/>
              <a:ea typeface="Calibri"/>
              <a:cs typeface="Calibri"/>
              <a:sym typeface="Calibri"/>
            </a:endParaRPr>
          </a:p>
        </p:txBody>
      </p:sp>
      <p:pic>
        <p:nvPicPr>
          <p:cNvPr descr="Imagen que contiene firmar, calle, verde, reloj&#10;&#10;Descripción generada automáticamente" id="502" name="Google Shape;502;p32"/>
          <p:cNvPicPr preferRelativeResize="0"/>
          <p:nvPr/>
        </p:nvPicPr>
        <p:blipFill rotWithShape="1">
          <a:blip r:embed="rId10">
            <a:alphaModFix/>
          </a:blip>
          <a:srcRect b="0" l="0" r="0" t="0"/>
          <a:stretch/>
        </p:blipFill>
        <p:spPr>
          <a:xfrm>
            <a:off x="5637048" y="2066938"/>
            <a:ext cx="284296" cy="334072"/>
          </a:xfrm>
          <a:prstGeom prst="rect">
            <a:avLst/>
          </a:prstGeom>
          <a:noFill/>
          <a:ln>
            <a:noFill/>
          </a:ln>
        </p:spPr>
      </p:pic>
      <p:sp>
        <p:nvSpPr>
          <p:cNvPr id="503" name="Google Shape;503;p32"/>
          <p:cNvSpPr txBox="1"/>
          <p:nvPr/>
        </p:nvSpPr>
        <p:spPr>
          <a:xfrm>
            <a:off x="5296953" y="2428425"/>
            <a:ext cx="974487" cy="9695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Registro de Interesados</a:t>
            </a:r>
            <a:endParaRPr b="1" i="0" sz="1100" u="none" cap="none" strike="noStrike">
              <a:solidFill>
                <a:srgbClr val="000000"/>
              </a:solidFill>
              <a:latin typeface="Calibri"/>
              <a:ea typeface="Calibri"/>
              <a:cs typeface="Calibri"/>
              <a:sym typeface="Calibri"/>
            </a:endParaRPr>
          </a:p>
        </p:txBody>
      </p:sp>
      <p:pic>
        <p:nvPicPr>
          <p:cNvPr descr="Captura de pantalla de un celular con texto&#10;&#10;Descripción generada automáticamente" id="504" name="Google Shape;504;p32"/>
          <p:cNvPicPr preferRelativeResize="0"/>
          <p:nvPr/>
        </p:nvPicPr>
        <p:blipFill rotWithShape="1">
          <a:blip r:embed="rId11">
            <a:alphaModFix/>
          </a:blip>
          <a:srcRect b="0" l="0" r="0" t="0"/>
          <a:stretch/>
        </p:blipFill>
        <p:spPr>
          <a:xfrm>
            <a:off x="5930541" y="2725745"/>
            <a:ext cx="439783" cy="228201"/>
          </a:xfrm>
          <a:prstGeom prst="rect">
            <a:avLst/>
          </a:prstGeom>
          <a:noFill/>
          <a:ln cap="flat" cmpd="sng" w="9525">
            <a:solidFill>
              <a:srgbClr val="A5A5A5"/>
            </a:solidFill>
            <a:prstDash val="solid"/>
            <a:round/>
            <a:headEnd len="sm" w="sm" type="none"/>
            <a:tailEnd len="sm" w="sm" type="none"/>
          </a:ln>
        </p:spPr>
      </p:pic>
      <p:sp>
        <p:nvSpPr>
          <p:cNvPr id="505" name="Google Shape;505;p32"/>
          <p:cNvSpPr txBox="1"/>
          <p:nvPr/>
        </p:nvSpPr>
        <p:spPr>
          <a:xfrm>
            <a:off x="5992509" y="3006837"/>
            <a:ext cx="479818" cy="2908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Cronograma de Actividades</a:t>
            </a:r>
            <a:endParaRPr b="1" i="0" sz="1100" u="none" cap="none" strike="noStrike">
              <a:solidFill>
                <a:srgbClr val="000000"/>
              </a:solidFill>
              <a:latin typeface="Calibri"/>
              <a:ea typeface="Calibri"/>
              <a:cs typeface="Calibri"/>
              <a:sym typeface="Calibri"/>
            </a:endParaRPr>
          </a:p>
        </p:txBody>
      </p:sp>
      <p:pic>
        <p:nvPicPr>
          <p:cNvPr descr="Imagen que contiene electrónica, teclado&#10;&#10;Descripción generada automáticamente" id="506" name="Google Shape;506;p32"/>
          <p:cNvPicPr preferRelativeResize="0"/>
          <p:nvPr/>
        </p:nvPicPr>
        <p:blipFill rotWithShape="1">
          <a:blip r:embed="rId12">
            <a:alphaModFix/>
          </a:blip>
          <a:srcRect b="0" l="0" r="0" t="0"/>
          <a:stretch/>
        </p:blipFill>
        <p:spPr>
          <a:xfrm>
            <a:off x="3269799" y="2992366"/>
            <a:ext cx="444015" cy="257061"/>
          </a:xfrm>
          <a:prstGeom prst="rect">
            <a:avLst/>
          </a:prstGeom>
          <a:noFill/>
          <a:ln cap="flat" cmpd="sng" w="9525">
            <a:solidFill>
              <a:srgbClr val="A5A5A5"/>
            </a:solidFill>
            <a:prstDash val="solid"/>
            <a:round/>
            <a:headEnd len="sm" w="sm" type="none"/>
            <a:tailEnd len="sm" w="sm" type="none"/>
          </a:ln>
        </p:spPr>
      </p:pic>
      <p:sp>
        <p:nvSpPr>
          <p:cNvPr id="507" name="Google Shape;507;p32"/>
          <p:cNvSpPr txBox="1"/>
          <p:nvPr/>
        </p:nvSpPr>
        <p:spPr>
          <a:xfrm>
            <a:off x="3139139" y="3280949"/>
            <a:ext cx="695279" cy="9695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700"/>
              <a:buFont typeface="Arial"/>
              <a:buNone/>
            </a:pPr>
            <a:r>
              <a:rPr b="1" i="0" lang="es-PE" sz="700" u="none" cap="none" strike="noStrike">
                <a:solidFill>
                  <a:schemeClr val="lt1"/>
                </a:solidFill>
                <a:latin typeface="Calibri"/>
                <a:ea typeface="Calibri"/>
                <a:cs typeface="Calibri"/>
                <a:sym typeface="Calibri"/>
              </a:rPr>
              <a:t>Presupuesto</a:t>
            </a:r>
            <a:endParaRPr b="1" i="0" sz="1100" u="none" cap="none" strike="noStrike">
              <a:solidFill>
                <a:srgbClr val="000000"/>
              </a:solidFill>
              <a:latin typeface="Calibri"/>
              <a:ea typeface="Calibri"/>
              <a:cs typeface="Calibri"/>
              <a:sym typeface="Calibri"/>
            </a:endParaRPr>
          </a:p>
        </p:txBody>
      </p:sp>
      <p:sp>
        <p:nvSpPr>
          <p:cNvPr id="508" name="Google Shape;508;p32"/>
          <p:cNvSpPr txBox="1"/>
          <p:nvPr/>
        </p:nvSpPr>
        <p:spPr>
          <a:xfrm>
            <a:off x="1010431" y="2462733"/>
            <a:ext cx="1389129" cy="846386"/>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100"/>
              <a:buFont typeface="Arial"/>
              <a:buNone/>
            </a:pPr>
            <a:r>
              <a:rPr b="0" i="0" lang="es-PE" sz="1100" u="none" cap="none" strike="noStrike">
                <a:solidFill>
                  <a:schemeClr val="dk1"/>
                </a:solidFill>
                <a:latin typeface="Calibri"/>
                <a:ea typeface="Calibri"/>
                <a:cs typeface="Calibri"/>
                <a:sym typeface="Calibri"/>
              </a:rPr>
              <a:t>El Alcance del Proyecto está conformado por los Entregables que se generan para la Gestión del Proyecto.</a:t>
            </a:r>
            <a:endParaRPr b="0" i="0" sz="1400" u="none" cap="none" strike="noStrike">
              <a:solidFill>
                <a:srgbClr val="000000"/>
              </a:solidFill>
              <a:latin typeface="Calibri"/>
              <a:ea typeface="Calibri"/>
              <a:cs typeface="Calibri"/>
              <a:sym typeface="Calibri"/>
            </a:endParaRPr>
          </a:p>
        </p:txBody>
      </p:sp>
      <p:sp>
        <p:nvSpPr>
          <p:cNvPr id="509" name="Google Shape;509;p32"/>
          <p:cNvSpPr txBox="1"/>
          <p:nvPr/>
        </p:nvSpPr>
        <p:spPr>
          <a:xfrm>
            <a:off x="6775712" y="4275214"/>
            <a:ext cx="1899976" cy="6771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s-PE" sz="1100" u="none" cap="none" strike="noStrike">
                <a:solidFill>
                  <a:schemeClr val="dk1"/>
                </a:solidFill>
                <a:latin typeface="Calibri"/>
                <a:ea typeface="Calibri"/>
                <a:cs typeface="Calibri"/>
                <a:sym typeface="Calibri"/>
              </a:rPr>
              <a:t>El Alcance del Producto está conformado por los Entregables que brindan el RESULTADO esperado por el cliente.</a:t>
            </a:r>
            <a:endParaRPr b="0" i="0" sz="1400" u="none" cap="none" strike="noStrike">
              <a:solidFill>
                <a:srgbClr val="000000"/>
              </a:solidFill>
              <a:latin typeface="Calibri"/>
              <a:ea typeface="Calibri"/>
              <a:cs typeface="Calibri"/>
              <a:sym typeface="Calibri"/>
            </a:endParaRPr>
          </a:p>
        </p:txBody>
      </p:sp>
      <p:cxnSp>
        <p:nvCxnSpPr>
          <p:cNvPr id="510" name="Google Shape;510;p32"/>
          <p:cNvCxnSpPr/>
          <p:nvPr/>
        </p:nvCxnSpPr>
        <p:spPr>
          <a:xfrm rot="10800000">
            <a:off x="2505425" y="2714236"/>
            <a:ext cx="995413" cy="0"/>
          </a:xfrm>
          <a:prstGeom prst="straightConnector1">
            <a:avLst/>
          </a:prstGeom>
          <a:noFill/>
          <a:ln cap="flat" cmpd="sng" w="57150">
            <a:solidFill>
              <a:srgbClr val="7F7F7F"/>
            </a:solidFill>
            <a:prstDash val="dot"/>
            <a:round/>
            <a:headEnd len="sm" w="sm" type="none"/>
            <a:tailEnd len="med" w="med" type="triangle"/>
          </a:ln>
        </p:spPr>
      </p:cxnSp>
      <p:cxnSp>
        <p:nvCxnSpPr>
          <p:cNvPr id="511" name="Google Shape;511;p32"/>
          <p:cNvCxnSpPr/>
          <p:nvPr/>
        </p:nvCxnSpPr>
        <p:spPr>
          <a:xfrm>
            <a:off x="5533004" y="4654335"/>
            <a:ext cx="1125348" cy="0"/>
          </a:xfrm>
          <a:prstGeom prst="straightConnector1">
            <a:avLst/>
          </a:prstGeom>
          <a:noFill/>
          <a:ln cap="flat" cmpd="sng" w="57150">
            <a:solidFill>
              <a:srgbClr val="7F7F7F"/>
            </a:solidFill>
            <a:prstDash val="dot"/>
            <a:round/>
            <a:headEnd len="sm" w="sm" type="none"/>
            <a:tailEnd len="med" w="med" type="triangle"/>
          </a:ln>
        </p:spPr>
      </p:cxnSp>
      <p:sp>
        <p:nvSpPr>
          <p:cNvPr id="512" name="Google Shape;512;p32"/>
          <p:cNvSpPr/>
          <p:nvPr/>
        </p:nvSpPr>
        <p:spPr>
          <a:xfrm>
            <a:off x="2711691" y="1575266"/>
            <a:ext cx="952621" cy="424103"/>
          </a:xfrm>
          <a:prstGeom prst="rect">
            <a:avLst/>
          </a:prstGeom>
          <a:solidFill>
            <a:schemeClr val="lt1"/>
          </a:solidFill>
          <a:ln cap="flat" cmpd="sng" w="12700">
            <a:solidFill>
              <a:srgbClr val="00B0F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32"/>
          <p:cNvSpPr txBox="1"/>
          <p:nvPr/>
        </p:nvSpPr>
        <p:spPr>
          <a:xfrm>
            <a:off x="503237" y="919918"/>
            <a:ext cx="8110483"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Diferencia entre Alcance del Proyecto y Alcance del Producto</a:t>
            </a:r>
            <a:endParaRPr b="0" i="0" sz="1400" u="none" cap="none" strike="noStrike">
              <a:solidFill>
                <a:srgbClr val="000000"/>
              </a:solidFill>
              <a:latin typeface="Calibri"/>
              <a:ea typeface="Calibri"/>
              <a:cs typeface="Calibri"/>
              <a:sym typeface="Calibri"/>
            </a:endParaRPr>
          </a:p>
        </p:txBody>
      </p:sp>
      <p:sp>
        <p:nvSpPr>
          <p:cNvPr id="514" name="Google Shape;514;p32"/>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ALCANCE DEL PRODUCTO Y DEL PROYECTO</a:t>
            </a:r>
            <a:endParaRPr b="0" i="0" sz="1000" u="none" cap="none" strike="noStrike">
              <a:solidFill>
                <a:srgbClr val="A5A5A5"/>
              </a:solidFill>
              <a:latin typeface="Calibri"/>
              <a:ea typeface="Calibri"/>
              <a:cs typeface="Calibri"/>
              <a:sym typeface="Calibri"/>
            </a:endParaRPr>
          </a:p>
        </p:txBody>
      </p:sp>
      <p:pic>
        <p:nvPicPr>
          <p:cNvPr descr="Logotipo&#10;&#10;Descripción generada automáticamente" id="515" name="Google Shape;515;p32"/>
          <p:cNvPicPr preferRelativeResize="0"/>
          <p:nvPr/>
        </p:nvPicPr>
        <p:blipFill rotWithShape="1">
          <a:blip r:embed="rId13">
            <a:alphaModFix/>
          </a:blip>
          <a:srcRect b="0" l="0" r="0" t="0"/>
          <a:stretch/>
        </p:blipFill>
        <p:spPr>
          <a:xfrm>
            <a:off x="2790618" y="1675607"/>
            <a:ext cx="789447" cy="221402"/>
          </a:xfrm>
          <a:prstGeom prst="rect">
            <a:avLst/>
          </a:prstGeom>
          <a:noFill/>
          <a:ln>
            <a:noFill/>
          </a:ln>
        </p:spPr>
      </p:pic>
      <p:sp>
        <p:nvSpPr>
          <p:cNvPr id="516" name="Google Shape;516;p32"/>
          <p:cNvSpPr/>
          <p:nvPr/>
        </p:nvSpPr>
        <p:spPr>
          <a:xfrm>
            <a:off x="789070" y="1570722"/>
            <a:ext cx="1933367" cy="430887"/>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s-PE" sz="1050" u="none" cap="none" strike="noStrike">
                <a:solidFill>
                  <a:schemeClr val="lt1"/>
                </a:solidFill>
                <a:latin typeface="Calibri"/>
                <a:ea typeface="Calibri"/>
                <a:cs typeface="Calibri"/>
                <a:sym typeface="Calibri"/>
              </a:rPr>
              <a:t>Proyecto de Construcción de una Planta de Detergentes</a:t>
            </a:r>
            <a:endParaRPr b="0" i="0" sz="1050" u="none" cap="none" strike="noStrike">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3"/>
          <p:cNvSpPr/>
          <p:nvPr/>
        </p:nvSpPr>
        <p:spPr>
          <a:xfrm>
            <a:off x="503239" y="1902095"/>
            <a:ext cx="3145218" cy="16466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Proyecto de Construcción del Metropolitano de Lima</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Los entregables del Alcance del Producto y del Alcance de la Gestión del Proyecto serían los siguientes: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523" name="Google Shape;523;p33"/>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ALCANCE DEL PRODUCTO Y DEL PROYECTO</a:t>
            </a:r>
            <a:endParaRPr b="0" i="0" sz="1000" u="none" cap="none" strike="noStrike">
              <a:solidFill>
                <a:srgbClr val="A5A5A5"/>
              </a:solidFill>
              <a:latin typeface="Calibri"/>
              <a:ea typeface="Calibri"/>
              <a:cs typeface="Calibri"/>
              <a:sym typeface="Calibri"/>
            </a:endParaRPr>
          </a:p>
        </p:txBody>
      </p:sp>
      <p:pic>
        <p:nvPicPr>
          <p:cNvPr id="524" name="Google Shape;524;p33"/>
          <p:cNvPicPr preferRelativeResize="0"/>
          <p:nvPr/>
        </p:nvPicPr>
        <p:blipFill rotWithShape="1">
          <a:blip r:embed="rId3">
            <a:alphaModFix/>
          </a:blip>
          <a:srcRect b="0" l="0" r="0" t="0"/>
          <a:stretch/>
        </p:blipFill>
        <p:spPr>
          <a:xfrm>
            <a:off x="4067174" y="912812"/>
            <a:ext cx="5076825" cy="4321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4"/>
          <p:cNvSpPr txBox="1"/>
          <p:nvPr/>
        </p:nvSpPr>
        <p:spPr>
          <a:xfrm>
            <a:off x="503237" y="916088"/>
            <a:ext cx="811048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Diferencia entre Alcance del Proyecto y Alcance del Producto</a:t>
            </a:r>
            <a:endParaRPr b="0" i="0" sz="1400" u="none" cap="none" strike="noStrike">
              <a:solidFill>
                <a:srgbClr val="000000"/>
              </a:solidFill>
              <a:latin typeface="Calibri"/>
              <a:ea typeface="Calibri"/>
              <a:cs typeface="Calibri"/>
              <a:sym typeface="Calibri"/>
            </a:endParaRPr>
          </a:p>
        </p:txBody>
      </p:sp>
      <p:sp>
        <p:nvSpPr>
          <p:cNvPr id="531" name="Google Shape;531;p34"/>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ALCANCE DEL PRODUCTO Y DEL PROYECTO</a:t>
            </a:r>
            <a:endParaRPr b="0" i="0" sz="1000" u="none" cap="none" strike="noStrike">
              <a:solidFill>
                <a:srgbClr val="A5A5A5"/>
              </a:solidFill>
              <a:latin typeface="Calibri"/>
              <a:ea typeface="Calibri"/>
              <a:cs typeface="Calibri"/>
              <a:sym typeface="Calibri"/>
            </a:endParaRPr>
          </a:p>
        </p:txBody>
      </p:sp>
      <p:sp>
        <p:nvSpPr>
          <p:cNvPr id="532" name="Google Shape;532;p34"/>
          <p:cNvSpPr/>
          <p:nvPr/>
        </p:nvSpPr>
        <p:spPr>
          <a:xfrm>
            <a:off x="684213" y="1847088"/>
            <a:ext cx="3256851" cy="3264408"/>
          </a:xfrm>
          <a:prstGeom prst="ellipse">
            <a:avLst/>
          </a:prstGeom>
          <a:solidFill>
            <a:srgbClr val="EF4539"/>
          </a:solidFill>
          <a:ln>
            <a:noFill/>
          </a:ln>
        </p:spPr>
        <p:txBody>
          <a:bodyPr anchorCtr="0" anchor="t" bIns="45700" lIns="91425" spcFirstLastPara="1" rIns="91425"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Calibri"/>
                <a:ea typeface="Calibri"/>
                <a:cs typeface="Calibri"/>
                <a:sym typeface="Calibri"/>
              </a:rPr>
              <a:t>Alcance del Proyecto</a:t>
            </a:r>
            <a:endParaRPr b="0" i="0" sz="1800" u="none" cap="none" strike="noStrike">
              <a:solidFill>
                <a:schemeClr val="lt1"/>
              </a:solidFill>
              <a:latin typeface="Calibri"/>
              <a:ea typeface="Calibri"/>
              <a:cs typeface="Calibri"/>
              <a:sym typeface="Calibri"/>
            </a:endParaRPr>
          </a:p>
        </p:txBody>
      </p:sp>
      <p:sp>
        <p:nvSpPr>
          <p:cNvPr id="533" name="Google Shape;533;p34"/>
          <p:cNvSpPr/>
          <p:nvPr/>
        </p:nvSpPr>
        <p:spPr>
          <a:xfrm>
            <a:off x="1145984" y="2772774"/>
            <a:ext cx="2333308" cy="2338722"/>
          </a:xfrm>
          <a:prstGeom prst="ellipse">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Calibri"/>
                <a:ea typeface="Calibri"/>
                <a:cs typeface="Calibri"/>
                <a:sym typeface="Calibri"/>
              </a:rPr>
              <a:t>Alcance del Producto</a:t>
            </a:r>
            <a:endParaRPr b="0" i="0" sz="1800" u="none" cap="none" strike="noStrike">
              <a:solidFill>
                <a:schemeClr val="lt1"/>
              </a:solidFill>
              <a:latin typeface="Calibri"/>
              <a:ea typeface="Calibri"/>
              <a:cs typeface="Calibri"/>
              <a:sym typeface="Calibri"/>
            </a:endParaRPr>
          </a:p>
        </p:txBody>
      </p:sp>
      <p:sp>
        <p:nvSpPr>
          <p:cNvPr id="534" name="Google Shape;534;p34"/>
          <p:cNvSpPr/>
          <p:nvPr/>
        </p:nvSpPr>
        <p:spPr>
          <a:xfrm>
            <a:off x="5184648" y="2029968"/>
            <a:ext cx="3491040" cy="1115568"/>
          </a:xfrm>
          <a:prstGeom prst="roundRect">
            <a:avLst>
              <a:gd fmla="val 16667" name="adj"/>
            </a:avLst>
          </a:prstGeom>
          <a:solidFill>
            <a:srgbClr val="D9DBE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Cronograma, Presupuesto, Registro de Riesgos, Contratos, Registro de Interesados, Normas internas para el Equipo de Proyecto, etc.</a:t>
            </a:r>
            <a:endParaRPr b="0" i="0" sz="1400" u="none" cap="none" strike="noStrike">
              <a:solidFill>
                <a:schemeClr val="dk1"/>
              </a:solidFill>
              <a:latin typeface="Calibri"/>
              <a:ea typeface="Calibri"/>
              <a:cs typeface="Calibri"/>
              <a:sym typeface="Calibri"/>
            </a:endParaRPr>
          </a:p>
        </p:txBody>
      </p:sp>
      <p:sp>
        <p:nvSpPr>
          <p:cNvPr id="535" name="Google Shape;535;p34"/>
          <p:cNvSpPr/>
          <p:nvPr/>
        </p:nvSpPr>
        <p:spPr>
          <a:xfrm>
            <a:off x="5184648" y="3634853"/>
            <a:ext cx="3491040" cy="1115568"/>
          </a:xfrm>
          <a:prstGeom prst="roundRect">
            <a:avLst>
              <a:gd fmla="val 16667" name="adj"/>
            </a:avLst>
          </a:prstGeom>
          <a:solidFill>
            <a:srgbClr val="D9DBE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Especificaciones Técnicas, Paraderos, Vías de concreto, Buses, Sistema de Control de Embarque, Sistema de Control de Buses, Plan de Rutas, etc.</a:t>
            </a:r>
            <a:endParaRPr b="0" i="0" sz="1400" u="none" cap="none" strike="noStrike">
              <a:solidFill>
                <a:schemeClr val="dk1"/>
              </a:solidFill>
              <a:latin typeface="Calibri"/>
              <a:ea typeface="Calibri"/>
              <a:cs typeface="Calibri"/>
              <a:sym typeface="Calibri"/>
            </a:endParaRPr>
          </a:p>
        </p:txBody>
      </p:sp>
      <p:sp>
        <p:nvSpPr>
          <p:cNvPr id="536" name="Google Shape;536;p34"/>
          <p:cNvSpPr/>
          <p:nvPr/>
        </p:nvSpPr>
        <p:spPr>
          <a:xfrm>
            <a:off x="3172968" y="3867912"/>
            <a:ext cx="1865376" cy="185022"/>
          </a:xfrm>
          <a:prstGeom prst="rightArrow">
            <a:avLst>
              <a:gd fmla="val 50000" name="adj1"/>
              <a:gd fmla="val 50000" name="adj2"/>
            </a:avLst>
          </a:prstGeom>
          <a:solidFill>
            <a:srgbClr val="D9DB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34"/>
          <p:cNvSpPr/>
          <p:nvPr/>
        </p:nvSpPr>
        <p:spPr>
          <a:xfrm>
            <a:off x="3172968" y="2587752"/>
            <a:ext cx="1865376" cy="185022"/>
          </a:xfrm>
          <a:prstGeom prst="rightArrow">
            <a:avLst>
              <a:gd fmla="val 50000" name="adj1"/>
              <a:gd fmla="val 50000" name="adj2"/>
            </a:avLst>
          </a:prstGeom>
          <a:solidFill>
            <a:srgbClr val="D9DB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34"/>
          <p:cNvSpPr/>
          <p:nvPr/>
        </p:nvSpPr>
        <p:spPr>
          <a:xfrm>
            <a:off x="522750" y="1291326"/>
            <a:ext cx="1825819" cy="430887"/>
          </a:xfrm>
          <a:prstGeom prst="rect">
            <a:avLst/>
          </a:prstGeom>
          <a:solidFill>
            <a:srgbClr val="00B1C2"/>
          </a:solid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s-PE" sz="1100" u="none" cap="none" strike="noStrike">
                <a:solidFill>
                  <a:schemeClr val="lt1"/>
                </a:solidFill>
                <a:latin typeface="Calibri"/>
                <a:ea typeface="Calibri"/>
                <a:cs typeface="Calibri"/>
                <a:sym typeface="Calibri"/>
              </a:rPr>
              <a:t>Proyecto de Construcción del Metropolitano de Lima</a:t>
            </a:r>
            <a:endParaRPr b="0" i="0" sz="1100" u="none" cap="none" strike="noStrike">
              <a:solidFill>
                <a:schemeClr val="lt1"/>
              </a:solidFill>
              <a:latin typeface="Calibri"/>
              <a:ea typeface="Calibri"/>
              <a:cs typeface="Calibri"/>
              <a:sym typeface="Calibri"/>
            </a:endParaRPr>
          </a:p>
        </p:txBody>
      </p:sp>
      <p:pic>
        <p:nvPicPr>
          <p:cNvPr id="539" name="Google Shape;539;p34"/>
          <p:cNvPicPr preferRelativeResize="0"/>
          <p:nvPr/>
        </p:nvPicPr>
        <p:blipFill rotWithShape="1">
          <a:blip r:embed="rId3">
            <a:alphaModFix/>
          </a:blip>
          <a:srcRect b="0" l="0" r="0" t="0"/>
          <a:stretch/>
        </p:blipFill>
        <p:spPr>
          <a:xfrm>
            <a:off x="2543831" y="1349377"/>
            <a:ext cx="935461" cy="334833"/>
          </a:xfrm>
          <a:prstGeom prst="rect">
            <a:avLst/>
          </a:prstGeom>
          <a:noFill/>
          <a:ln>
            <a:noFill/>
          </a:ln>
        </p:spPr>
      </p:pic>
      <p:sp>
        <p:nvSpPr>
          <p:cNvPr id="540" name="Google Shape;540;p34"/>
          <p:cNvSpPr txBox="1"/>
          <p:nvPr/>
        </p:nvSpPr>
        <p:spPr>
          <a:xfrm>
            <a:off x="5184648" y="1722213"/>
            <a:ext cx="3794760" cy="169277"/>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100"/>
              <a:buFont typeface="Arial"/>
              <a:buNone/>
            </a:pPr>
            <a:r>
              <a:rPr b="0" i="0" lang="es-PE" sz="1100" u="none" cap="none" strike="noStrike">
                <a:solidFill>
                  <a:schemeClr val="dk1"/>
                </a:solidFill>
                <a:latin typeface="Calibri"/>
                <a:ea typeface="Calibri"/>
                <a:cs typeface="Calibri"/>
                <a:sym typeface="Calibri"/>
              </a:rPr>
              <a:t>Entregables para la Gestión Interna del Proyecto</a:t>
            </a:r>
            <a:endParaRPr b="0" i="0" sz="1100" u="none" cap="none" strike="noStrike">
              <a:solidFill>
                <a:schemeClr val="dk1"/>
              </a:solidFill>
              <a:latin typeface="Calibri"/>
              <a:ea typeface="Calibri"/>
              <a:cs typeface="Calibri"/>
              <a:sym typeface="Calibri"/>
            </a:endParaRPr>
          </a:p>
        </p:txBody>
      </p:sp>
      <p:sp>
        <p:nvSpPr>
          <p:cNvPr id="541" name="Google Shape;541;p34"/>
          <p:cNvSpPr txBox="1"/>
          <p:nvPr/>
        </p:nvSpPr>
        <p:spPr>
          <a:xfrm>
            <a:off x="5184648" y="3414476"/>
            <a:ext cx="3326448" cy="169277"/>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100"/>
              <a:buFont typeface="Arial"/>
              <a:buNone/>
            </a:pPr>
            <a:r>
              <a:rPr b="0" i="0" lang="es-PE" sz="1100" u="none" cap="none" strike="noStrike">
                <a:solidFill>
                  <a:schemeClr val="dk1"/>
                </a:solidFill>
                <a:latin typeface="Calibri"/>
                <a:ea typeface="Calibri"/>
                <a:cs typeface="Calibri"/>
                <a:sym typeface="Calibri"/>
              </a:rPr>
              <a:t>Entregables del Producto del Proyecto</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5"/>
          <p:cNvSpPr txBox="1"/>
          <p:nvPr/>
        </p:nvSpPr>
        <p:spPr>
          <a:xfrm>
            <a:off x="504869" y="917023"/>
            <a:ext cx="4176464"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En definitiva…</a:t>
            </a:r>
            <a:endParaRPr b="0" i="0" sz="1400" u="none" cap="none" strike="noStrike">
              <a:solidFill>
                <a:srgbClr val="000000"/>
              </a:solidFill>
              <a:latin typeface="Calibri"/>
              <a:ea typeface="Calibri"/>
              <a:cs typeface="Calibri"/>
              <a:sym typeface="Calibri"/>
            </a:endParaRPr>
          </a:p>
        </p:txBody>
      </p:sp>
      <p:sp>
        <p:nvSpPr>
          <p:cNvPr id="548" name="Google Shape;548;p35"/>
          <p:cNvSpPr/>
          <p:nvPr/>
        </p:nvSpPr>
        <p:spPr>
          <a:xfrm>
            <a:off x="503238" y="1959963"/>
            <a:ext cx="1906809" cy="1369771"/>
          </a:xfrm>
          <a:prstGeom prst="ellipse">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Alcance</a:t>
            </a:r>
            <a:endParaRPr b="0" i="0" sz="1400" u="none" cap="none" strike="noStrike">
              <a:solidFill>
                <a:srgbClr val="000000"/>
              </a:solidFill>
              <a:latin typeface="Calibri"/>
              <a:ea typeface="Calibri"/>
              <a:cs typeface="Calibri"/>
              <a:sym typeface="Calibri"/>
            </a:endParaRPr>
          </a:p>
        </p:txBody>
      </p:sp>
      <p:sp>
        <p:nvSpPr>
          <p:cNvPr id="549" name="Google Shape;549;p35"/>
          <p:cNvSpPr txBox="1"/>
          <p:nvPr/>
        </p:nvSpPr>
        <p:spPr>
          <a:xfrm>
            <a:off x="503237" y="4437165"/>
            <a:ext cx="8172451"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rgbClr val="00B1C2"/>
                </a:solidFill>
                <a:latin typeface="Calibri"/>
                <a:ea typeface="Calibri"/>
                <a:cs typeface="Calibri"/>
                <a:sym typeface="Calibri"/>
              </a:rPr>
              <a:t>¡Cumplir con todo el alcance (ni más, ni menos) es uno de los criterios más importantes para el éxito del proyecto!</a:t>
            </a:r>
            <a:endParaRPr b="0" i="0" sz="1400" u="none" cap="none" strike="noStrike">
              <a:solidFill>
                <a:srgbClr val="000000"/>
              </a:solidFill>
              <a:latin typeface="Calibri"/>
              <a:ea typeface="Calibri"/>
              <a:cs typeface="Calibri"/>
              <a:sym typeface="Calibri"/>
            </a:endParaRPr>
          </a:p>
        </p:txBody>
      </p:sp>
      <p:sp>
        <p:nvSpPr>
          <p:cNvPr id="550" name="Google Shape;550;p35"/>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ALCANCE DEL PRODUCTO Y DEL PROYECTO</a:t>
            </a:r>
            <a:endParaRPr b="0" i="0" sz="1000" u="none" cap="none" strike="noStrike">
              <a:solidFill>
                <a:srgbClr val="A5A5A5"/>
              </a:solidFill>
              <a:latin typeface="Calibri"/>
              <a:ea typeface="Calibri"/>
              <a:cs typeface="Calibri"/>
              <a:sym typeface="Calibri"/>
            </a:endParaRPr>
          </a:p>
        </p:txBody>
      </p:sp>
      <p:sp>
        <p:nvSpPr>
          <p:cNvPr id="551" name="Google Shape;551;p35"/>
          <p:cNvSpPr/>
          <p:nvPr/>
        </p:nvSpPr>
        <p:spPr>
          <a:xfrm>
            <a:off x="4572000" y="1988360"/>
            <a:ext cx="3621024" cy="1277325"/>
          </a:xfrm>
          <a:prstGeom prst="roundRect">
            <a:avLst>
              <a:gd fmla="val 16667" name="adj"/>
            </a:avLst>
          </a:prstGeom>
          <a:solidFill>
            <a:srgbClr val="D9DBE1"/>
          </a:solidFill>
          <a:ln>
            <a:noFill/>
          </a:ln>
        </p:spPr>
        <p:txBody>
          <a:bodyPr anchorCtr="0" anchor="ctr" bIns="108000" lIns="144000" spcFirstLastPara="1" rIns="91425" wrap="square" tIns="10800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El alcance de un proyecto está conformado por todos los entregables que se deben elaborar para cumplir los objetivos del proyecto.</a:t>
            </a:r>
            <a:endParaRPr b="0" i="0" sz="1600" u="none" cap="none" strike="noStrike">
              <a:solidFill>
                <a:schemeClr val="dk1"/>
              </a:solidFill>
              <a:latin typeface="Calibri"/>
              <a:ea typeface="Calibri"/>
              <a:cs typeface="Calibri"/>
              <a:sym typeface="Calibri"/>
            </a:endParaRPr>
          </a:p>
        </p:txBody>
      </p:sp>
      <p:sp>
        <p:nvSpPr>
          <p:cNvPr id="552" name="Google Shape;552;p35"/>
          <p:cNvSpPr/>
          <p:nvPr/>
        </p:nvSpPr>
        <p:spPr>
          <a:xfrm>
            <a:off x="2496312" y="2534512"/>
            <a:ext cx="1865376" cy="185022"/>
          </a:xfrm>
          <a:prstGeom prst="rightArrow">
            <a:avLst>
              <a:gd fmla="val 50000" name="adj1"/>
              <a:gd fmla="val 50000" name="adj2"/>
            </a:avLst>
          </a:prstGeom>
          <a:solidFill>
            <a:srgbClr val="D9DB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9" name="Google Shape;559;p36"/>
          <p:cNvSpPr txBox="1"/>
          <p:nvPr/>
        </p:nvSpPr>
        <p:spPr>
          <a:xfrm>
            <a:off x="1008064" y="3169974"/>
            <a:ext cx="6520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TIPOS DE ENTREGABLES </a:t>
            </a:r>
            <a:br>
              <a:rPr b="0" i="0" lang="es-PE" sz="2800" u="none" cap="none" strike="noStrike">
                <a:solidFill>
                  <a:schemeClr val="lt1"/>
                </a:solidFill>
                <a:latin typeface="Arial"/>
                <a:ea typeface="Arial"/>
                <a:cs typeface="Arial"/>
                <a:sym typeface="Arial"/>
              </a:rPr>
            </a:br>
            <a:r>
              <a:rPr b="1" i="0" lang="es-PE" sz="2800" u="none" cap="none" strike="noStrike">
                <a:solidFill>
                  <a:schemeClr val="lt1"/>
                </a:solidFill>
                <a:latin typeface="Arial"/>
                <a:ea typeface="Arial"/>
                <a:cs typeface="Arial"/>
                <a:sym typeface="Arial"/>
              </a:rPr>
              <a:t>EN UN PROYECTO</a:t>
            </a:r>
            <a:endParaRPr b="1" i="0" sz="2800" u="none" cap="none" strike="noStrike">
              <a:solidFill>
                <a:schemeClr val="lt1"/>
              </a:solidFill>
              <a:latin typeface="Arial"/>
              <a:ea typeface="Arial"/>
              <a:cs typeface="Arial"/>
              <a:sym typeface="Arial"/>
            </a:endParaRPr>
          </a:p>
        </p:txBody>
      </p:sp>
      <p:pic>
        <p:nvPicPr>
          <p:cNvPr id="560" name="Google Shape;560;p36"/>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7"/>
          <p:cNvSpPr txBox="1"/>
          <p:nvPr/>
        </p:nvSpPr>
        <p:spPr>
          <a:xfrm>
            <a:off x="507498" y="915551"/>
            <a:ext cx="8110483" cy="282573"/>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En el ciclo de vida de todo proyecto se producen dos tipos de entregables:</a:t>
            </a:r>
            <a:endParaRPr b="0" i="0" sz="1400" u="none" cap="none" strike="noStrike">
              <a:solidFill>
                <a:srgbClr val="000000"/>
              </a:solidFill>
              <a:latin typeface="Calibri"/>
              <a:ea typeface="Calibri"/>
              <a:cs typeface="Calibri"/>
              <a:sym typeface="Calibri"/>
            </a:endParaRPr>
          </a:p>
        </p:txBody>
      </p:sp>
      <p:sp>
        <p:nvSpPr>
          <p:cNvPr id="567" name="Google Shape;567;p37"/>
          <p:cNvSpPr txBox="1"/>
          <p:nvPr/>
        </p:nvSpPr>
        <p:spPr>
          <a:xfrm>
            <a:off x="565205" y="4142738"/>
            <a:ext cx="81104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A continuación, se muestra de forma gráfica estos dos tipos de entregables…</a:t>
            </a:r>
            <a:endParaRPr b="0" i="0" sz="1400" u="none" cap="none" strike="noStrike">
              <a:solidFill>
                <a:srgbClr val="000000"/>
              </a:solidFill>
              <a:latin typeface="Calibri"/>
              <a:ea typeface="Calibri"/>
              <a:cs typeface="Calibri"/>
              <a:sym typeface="Calibri"/>
            </a:endParaRPr>
          </a:p>
        </p:txBody>
      </p:sp>
      <p:sp>
        <p:nvSpPr>
          <p:cNvPr id="568" name="Google Shape;568;p37"/>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TIPOS DE ENTREGABLES EN UN PROYECTO</a:t>
            </a:r>
            <a:endParaRPr b="0" i="0" sz="1000" u="none" cap="none" strike="noStrike">
              <a:solidFill>
                <a:srgbClr val="A5A5A5"/>
              </a:solidFill>
              <a:latin typeface="Calibri"/>
              <a:ea typeface="Calibri"/>
              <a:cs typeface="Calibri"/>
              <a:sym typeface="Calibri"/>
            </a:endParaRPr>
          </a:p>
        </p:txBody>
      </p:sp>
      <p:sp>
        <p:nvSpPr>
          <p:cNvPr id="569" name="Google Shape;569;p37"/>
          <p:cNvSpPr/>
          <p:nvPr/>
        </p:nvSpPr>
        <p:spPr>
          <a:xfrm>
            <a:off x="684213" y="1600200"/>
            <a:ext cx="1763711" cy="2075688"/>
          </a:xfrm>
          <a:prstGeom prst="roundRect">
            <a:avLst>
              <a:gd fmla="val 7853"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chemeClr val="lt1"/>
                </a:solidFill>
                <a:latin typeface="Calibri"/>
                <a:ea typeface="Calibri"/>
                <a:cs typeface="Calibri"/>
                <a:sym typeface="Calibri"/>
              </a:rPr>
              <a:t>Proyecto</a:t>
            </a:r>
            <a:endParaRPr b="1" i="0" sz="2000" u="none" cap="none" strike="noStrike">
              <a:solidFill>
                <a:schemeClr val="lt1"/>
              </a:solidFill>
              <a:latin typeface="Calibri"/>
              <a:ea typeface="Calibri"/>
              <a:cs typeface="Calibri"/>
              <a:sym typeface="Calibri"/>
            </a:endParaRPr>
          </a:p>
        </p:txBody>
      </p:sp>
      <p:sp>
        <p:nvSpPr>
          <p:cNvPr id="570" name="Google Shape;570;p37"/>
          <p:cNvSpPr/>
          <p:nvPr/>
        </p:nvSpPr>
        <p:spPr>
          <a:xfrm>
            <a:off x="2527237" y="2039630"/>
            <a:ext cx="1258379" cy="282572"/>
          </a:xfrm>
          <a:prstGeom prst="rightArrow">
            <a:avLst>
              <a:gd fmla="val 50000" name="adj1"/>
              <a:gd fmla="val 50000" name="adj2"/>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1" name="Google Shape;571;p37"/>
          <p:cNvSpPr/>
          <p:nvPr/>
        </p:nvSpPr>
        <p:spPr>
          <a:xfrm>
            <a:off x="2527237" y="3164816"/>
            <a:ext cx="1258379" cy="282572"/>
          </a:xfrm>
          <a:prstGeom prst="rightArrow">
            <a:avLst>
              <a:gd fmla="val 50000" name="adj1"/>
              <a:gd fmla="val 50000" name="adj2"/>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2" name="Google Shape;572;p37"/>
          <p:cNvSpPr/>
          <p:nvPr/>
        </p:nvSpPr>
        <p:spPr>
          <a:xfrm>
            <a:off x="3948621" y="1600200"/>
            <a:ext cx="3412299" cy="804672"/>
          </a:xfrm>
          <a:prstGeom prst="roundRect">
            <a:avLst>
              <a:gd fmla="val 20353" name="adj"/>
            </a:avLst>
          </a:prstGeom>
          <a:solidFill>
            <a:srgbClr val="F2F2F2"/>
          </a:solidFill>
          <a:ln>
            <a:noFill/>
          </a:ln>
        </p:spPr>
        <p:txBody>
          <a:bodyPr anchorCtr="0" anchor="ctr" bIns="45700" lIns="18000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dk1"/>
                </a:solidFill>
                <a:latin typeface="Calibri"/>
                <a:ea typeface="Calibri"/>
                <a:cs typeface="Calibri"/>
                <a:sym typeface="Calibri"/>
              </a:rPr>
              <a:t>Entregables de la Gestión del Proyecto</a:t>
            </a:r>
            <a:endParaRPr b="0" i="0" sz="1800" u="none" cap="none" strike="noStrike">
              <a:solidFill>
                <a:schemeClr val="dk1"/>
              </a:solidFill>
              <a:latin typeface="Calibri"/>
              <a:ea typeface="Calibri"/>
              <a:cs typeface="Calibri"/>
              <a:sym typeface="Calibri"/>
            </a:endParaRPr>
          </a:p>
        </p:txBody>
      </p:sp>
      <p:sp>
        <p:nvSpPr>
          <p:cNvPr id="573" name="Google Shape;573;p37"/>
          <p:cNvSpPr/>
          <p:nvPr/>
        </p:nvSpPr>
        <p:spPr>
          <a:xfrm>
            <a:off x="3948621" y="2871216"/>
            <a:ext cx="3412299" cy="804672"/>
          </a:xfrm>
          <a:prstGeom prst="roundRect">
            <a:avLst>
              <a:gd fmla="val 20353" name="adj"/>
            </a:avLst>
          </a:prstGeom>
          <a:solidFill>
            <a:srgbClr val="F2F2F2"/>
          </a:solidFill>
          <a:ln>
            <a:noFill/>
          </a:ln>
        </p:spPr>
        <p:txBody>
          <a:bodyPr anchorCtr="0" anchor="ctr" bIns="45700" lIns="18000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dk1"/>
                </a:solidFill>
                <a:latin typeface="Calibri"/>
                <a:ea typeface="Calibri"/>
                <a:cs typeface="Calibri"/>
                <a:sym typeface="Calibri"/>
              </a:rPr>
              <a:t>Entregables del Producto del Proyecto</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8"/>
          <p:cNvSpPr/>
          <p:nvPr/>
        </p:nvSpPr>
        <p:spPr>
          <a:xfrm>
            <a:off x="387108" y="3175198"/>
            <a:ext cx="890472" cy="1698062"/>
          </a:xfrm>
          <a:prstGeom prst="rightArrowCallout">
            <a:avLst>
              <a:gd fmla="val 20026" name="adj1"/>
              <a:gd fmla="val 18161" name="adj2"/>
              <a:gd fmla="val 16295" name="adj3"/>
              <a:gd fmla="val 73060" name="adj4"/>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580" name="Google Shape;580;p38"/>
          <p:cNvSpPr/>
          <p:nvPr/>
        </p:nvSpPr>
        <p:spPr>
          <a:xfrm>
            <a:off x="1532730" y="1267241"/>
            <a:ext cx="939930" cy="257268"/>
          </a:xfrm>
          <a:prstGeom prst="rect">
            <a:avLst/>
          </a:prstGeom>
          <a:solidFill>
            <a:srgbClr val="EF4539"/>
          </a:solid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rgbClr val="000000"/>
              </a:buClr>
              <a:buSzPts val="900"/>
              <a:buFont typeface="Arial"/>
              <a:buNone/>
            </a:pPr>
            <a:r>
              <a:rPr b="0" i="0" lang="es-PE" sz="900" u="none" cap="none" strike="noStrike">
                <a:solidFill>
                  <a:schemeClr val="lt1"/>
                </a:solidFill>
                <a:latin typeface="Calibri"/>
                <a:ea typeface="Calibri"/>
                <a:cs typeface="Calibri"/>
                <a:sym typeface="Calibri"/>
              </a:rPr>
              <a:t>Definición Conceptual</a:t>
            </a:r>
            <a:endParaRPr b="0" i="0" sz="900" u="none" cap="none" strike="noStrike">
              <a:solidFill>
                <a:schemeClr val="lt1"/>
              </a:solidFill>
              <a:latin typeface="Calibri"/>
              <a:ea typeface="Calibri"/>
              <a:cs typeface="Calibri"/>
              <a:sym typeface="Calibri"/>
            </a:endParaRPr>
          </a:p>
        </p:txBody>
      </p:sp>
      <p:sp>
        <p:nvSpPr>
          <p:cNvPr id="581" name="Google Shape;581;p38"/>
          <p:cNvSpPr/>
          <p:nvPr/>
        </p:nvSpPr>
        <p:spPr>
          <a:xfrm>
            <a:off x="2502265" y="1267240"/>
            <a:ext cx="635095" cy="257268"/>
          </a:xfrm>
          <a:prstGeom prst="rect">
            <a:avLst/>
          </a:prstGeom>
          <a:solidFill>
            <a:srgbClr val="EF4539"/>
          </a:solid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rgbClr val="000000"/>
              </a:buClr>
              <a:buSzPts val="900"/>
              <a:buFont typeface="Arial"/>
              <a:buNone/>
            </a:pPr>
            <a:r>
              <a:rPr b="0" i="0" lang="es-PE" sz="900" u="none" cap="none" strike="noStrike">
                <a:solidFill>
                  <a:schemeClr val="lt1"/>
                </a:solidFill>
                <a:latin typeface="Calibri"/>
                <a:ea typeface="Calibri"/>
                <a:cs typeface="Calibri"/>
                <a:sym typeface="Calibri"/>
              </a:rPr>
              <a:t>Ingeniería Básica</a:t>
            </a:r>
            <a:endParaRPr b="0" i="0" sz="900" u="none" cap="none" strike="noStrike">
              <a:solidFill>
                <a:schemeClr val="lt1"/>
              </a:solidFill>
              <a:latin typeface="Calibri"/>
              <a:ea typeface="Calibri"/>
              <a:cs typeface="Calibri"/>
              <a:sym typeface="Calibri"/>
            </a:endParaRPr>
          </a:p>
        </p:txBody>
      </p:sp>
      <p:sp>
        <p:nvSpPr>
          <p:cNvPr id="582" name="Google Shape;582;p38"/>
          <p:cNvSpPr/>
          <p:nvPr/>
        </p:nvSpPr>
        <p:spPr>
          <a:xfrm>
            <a:off x="3166965" y="1267239"/>
            <a:ext cx="1196074" cy="257268"/>
          </a:xfrm>
          <a:prstGeom prst="rect">
            <a:avLst/>
          </a:prstGeom>
          <a:solidFill>
            <a:srgbClr val="EF4539"/>
          </a:solid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rgbClr val="000000"/>
              </a:buClr>
              <a:buSzPts val="900"/>
              <a:buFont typeface="Arial"/>
              <a:buNone/>
            </a:pPr>
            <a:r>
              <a:rPr b="0" i="0" lang="es-PE" sz="900" u="none" cap="none" strike="noStrike">
                <a:solidFill>
                  <a:schemeClr val="lt1"/>
                </a:solidFill>
                <a:latin typeface="Calibri"/>
                <a:ea typeface="Calibri"/>
                <a:cs typeface="Calibri"/>
                <a:sym typeface="Calibri"/>
              </a:rPr>
              <a:t>Ingeniería de Detalle</a:t>
            </a:r>
            <a:endParaRPr b="0" i="0" sz="900" u="none" cap="none" strike="noStrike">
              <a:solidFill>
                <a:schemeClr val="lt1"/>
              </a:solidFill>
              <a:latin typeface="Calibri"/>
              <a:ea typeface="Calibri"/>
              <a:cs typeface="Calibri"/>
              <a:sym typeface="Calibri"/>
            </a:endParaRPr>
          </a:p>
        </p:txBody>
      </p:sp>
      <p:sp>
        <p:nvSpPr>
          <p:cNvPr id="583" name="Google Shape;583;p38"/>
          <p:cNvSpPr/>
          <p:nvPr/>
        </p:nvSpPr>
        <p:spPr>
          <a:xfrm>
            <a:off x="3451181" y="1557394"/>
            <a:ext cx="2978340" cy="257268"/>
          </a:xfrm>
          <a:prstGeom prst="rect">
            <a:avLst/>
          </a:prstGeom>
          <a:solidFill>
            <a:srgbClr val="EF4539"/>
          </a:solid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rgbClr val="000000"/>
              </a:buClr>
              <a:buSzPts val="900"/>
              <a:buFont typeface="Arial"/>
              <a:buNone/>
            </a:pPr>
            <a:r>
              <a:rPr b="0" i="0" lang="es-PE" sz="900" u="none" cap="none" strike="noStrike">
                <a:solidFill>
                  <a:schemeClr val="lt1"/>
                </a:solidFill>
                <a:latin typeface="Calibri"/>
                <a:ea typeface="Calibri"/>
                <a:cs typeface="Calibri"/>
                <a:sym typeface="Calibri"/>
              </a:rPr>
              <a:t>Abastecimiento</a:t>
            </a:r>
            <a:endParaRPr b="0" i="0" sz="900" u="none" cap="none" strike="noStrike">
              <a:solidFill>
                <a:schemeClr val="lt1"/>
              </a:solidFill>
              <a:latin typeface="Calibri"/>
              <a:ea typeface="Calibri"/>
              <a:cs typeface="Calibri"/>
              <a:sym typeface="Calibri"/>
            </a:endParaRPr>
          </a:p>
        </p:txBody>
      </p:sp>
      <p:sp>
        <p:nvSpPr>
          <p:cNvPr id="584" name="Google Shape;584;p38"/>
          <p:cNvSpPr/>
          <p:nvPr/>
        </p:nvSpPr>
        <p:spPr>
          <a:xfrm>
            <a:off x="4276644" y="1858989"/>
            <a:ext cx="3189080" cy="257268"/>
          </a:xfrm>
          <a:prstGeom prst="rect">
            <a:avLst/>
          </a:prstGeom>
          <a:solidFill>
            <a:srgbClr val="EF4539"/>
          </a:solid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rgbClr val="000000"/>
              </a:buClr>
              <a:buSzPts val="900"/>
              <a:buFont typeface="Arial"/>
              <a:buNone/>
            </a:pPr>
            <a:r>
              <a:rPr b="0" i="0" lang="es-PE" sz="900" u="none" cap="none" strike="noStrike">
                <a:solidFill>
                  <a:schemeClr val="lt1"/>
                </a:solidFill>
                <a:latin typeface="Calibri"/>
                <a:ea typeface="Calibri"/>
                <a:cs typeface="Calibri"/>
                <a:sym typeface="Calibri"/>
              </a:rPr>
              <a:t>Ejecución de Obras</a:t>
            </a:r>
            <a:endParaRPr b="0" i="0" sz="900" u="none" cap="none" strike="noStrike">
              <a:solidFill>
                <a:schemeClr val="lt1"/>
              </a:solidFill>
              <a:latin typeface="Calibri"/>
              <a:ea typeface="Calibri"/>
              <a:cs typeface="Calibri"/>
              <a:sym typeface="Calibri"/>
            </a:endParaRPr>
          </a:p>
        </p:txBody>
      </p:sp>
      <p:sp>
        <p:nvSpPr>
          <p:cNvPr id="585" name="Google Shape;585;p38"/>
          <p:cNvSpPr/>
          <p:nvPr/>
        </p:nvSpPr>
        <p:spPr>
          <a:xfrm>
            <a:off x="6909134" y="2154759"/>
            <a:ext cx="1125020" cy="257268"/>
          </a:xfrm>
          <a:prstGeom prst="rect">
            <a:avLst/>
          </a:prstGeom>
          <a:solidFill>
            <a:srgbClr val="EF4539"/>
          </a:solidFill>
          <a:ln cap="flat" cmpd="sng" w="12700">
            <a:solidFill>
              <a:srgbClr val="95373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900"/>
              <a:buFont typeface="Arial"/>
              <a:buNone/>
            </a:pPr>
            <a:r>
              <a:rPr b="0" i="0" lang="es-PE" sz="900" u="none" cap="none" strike="noStrike">
                <a:solidFill>
                  <a:schemeClr val="lt1"/>
                </a:solidFill>
                <a:latin typeface="Calibri"/>
                <a:ea typeface="Calibri"/>
                <a:cs typeface="Calibri"/>
                <a:sym typeface="Calibri"/>
              </a:rPr>
              <a:t>Pruebas y Puesta en Marcha</a:t>
            </a:r>
            <a:endParaRPr b="0" i="0" sz="900" u="none" cap="none" strike="noStrike">
              <a:solidFill>
                <a:schemeClr val="lt1"/>
              </a:solidFill>
              <a:latin typeface="Calibri"/>
              <a:ea typeface="Calibri"/>
              <a:cs typeface="Calibri"/>
              <a:sym typeface="Calibri"/>
            </a:endParaRPr>
          </a:p>
        </p:txBody>
      </p:sp>
      <p:sp>
        <p:nvSpPr>
          <p:cNvPr id="586" name="Google Shape;586;p38"/>
          <p:cNvSpPr/>
          <p:nvPr/>
        </p:nvSpPr>
        <p:spPr>
          <a:xfrm>
            <a:off x="387151" y="1267241"/>
            <a:ext cx="890426" cy="1651247"/>
          </a:xfrm>
          <a:prstGeom prst="rightArrowCallout">
            <a:avLst>
              <a:gd fmla="val 20026" name="adj1"/>
              <a:gd fmla="val 18161" name="adj2"/>
              <a:gd fmla="val 16295" name="adj3"/>
              <a:gd fmla="val 73060" name="adj4"/>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587" name="Google Shape;587;p38"/>
          <p:cNvSpPr txBox="1"/>
          <p:nvPr/>
        </p:nvSpPr>
        <p:spPr>
          <a:xfrm>
            <a:off x="387107" y="1972797"/>
            <a:ext cx="7105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s-PE" sz="800" u="none" cap="none" strike="noStrike">
                <a:solidFill>
                  <a:schemeClr val="lt1"/>
                </a:solidFill>
                <a:latin typeface="Calibri"/>
                <a:ea typeface="Calibri"/>
                <a:cs typeface="Calibri"/>
                <a:sym typeface="Calibri"/>
              </a:rPr>
              <a:t>Fases del Proyecto</a:t>
            </a:r>
            <a:endParaRPr b="1" i="0" sz="800" u="none" cap="none" strike="noStrike">
              <a:solidFill>
                <a:schemeClr val="lt1"/>
              </a:solidFill>
              <a:latin typeface="Calibri"/>
              <a:ea typeface="Calibri"/>
              <a:cs typeface="Calibri"/>
              <a:sym typeface="Calibri"/>
            </a:endParaRPr>
          </a:p>
        </p:txBody>
      </p:sp>
      <p:cxnSp>
        <p:nvCxnSpPr>
          <p:cNvPr id="588" name="Google Shape;588;p38"/>
          <p:cNvCxnSpPr/>
          <p:nvPr/>
        </p:nvCxnSpPr>
        <p:spPr>
          <a:xfrm>
            <a:off x="1532731" y="2950587"/>
            <a:ext cx="6501423" cy="1"/>
          </a:xfrm>
          <a:prstGeom prst="straightConnector1">
            <a:avLst/>
          </a:prstGeom>
          <a:noFill/>
          <a:ln cap="flat" cmpd="sng" w="38100">
            <a:solidFill>
              <a:srgbClr val="808799"/>
            </a:solidFill>
            <a:prstDash val="solid"/>
            <a:round/>
            <a:headEnd len="med" w="med" type="diamond"/>
            <a:tailEnd len="med" w="med" type="diamond"/>
          </a:ln>
        </p:spPr>
      </p:cxnSp>
      <p:sp>
        <p:nvSpPr>
          <p:cNvPr id="589" name="Google Shape;589;p38"/>
          <p:cNvSpPr txBox="1"/>
          <p:nvPr/>
        </p:nvSpPr>
        <p:spPr>
          <a:xfrm>
            <a:off x="1177462" y="2961888"/>
            <a:ext cx="710538"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s-PE" sz="1050" u="none" cap="none" strike="noStrike">
                <a:solidFill>
                  <a:schemeClr val="dk1"/>
                </a:solidFill>
                <a:latin typeface="Calibri"/>
                <a:ea typeface="Calibri"/>
                <a:cs typeface="Calibri"/>
                <a:sym typeface="Calibri"/>
              </a:rPr>
              <a:t>Jul 2011</a:t>
            </a:r>
            <a:endParaRPr b="1" i="0" sz="1050" u="none" cap="none" strike="noStrike">
              <a:solidFill>
                <a:schemeClr val="dk1"/>
              </a:solidFill>
              <a:latin typeface="Calibri"/>
              <a:ea typeface="Calibri"/>
              <a:cs typeface="Calibri"/>
              <a:sym typeface="Calibri"/>
            </a:endParaRPr>
          </a:p>
        </p:txBody>
      </p:sp>
      <p:sp>
        <p:nvSpPr>
          <p:cNvPr id="590" name="Google Shape;590;p38"/>
          <p:cNvSpPr txBox="1"/>
          <p:nvPr/>
        </p:nvSpPr>
        <p:spPr>
          <a:xfrm>
            <a:off x="7649279" y="2961888"/>
            <a:ext cx="710538"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s-PE" sz="1050" u="none" cap="none" strike="noStrike">
                <a:solidFill>
                  <a:schemeClr val="dk1"/>
                </a:solidFill>
                <a:latin typeface="Calibri"/>
                <a:ea typeface="Calibri"/>
                <a:cs typeface="Calibri"/>
                <a:sym typeface="Calibri"/>
              </a:rPr>
              <a:t>Abr 2013</a:t>
            </a:r>
            <a:endParaRPr b="1" i="0" sz="1050" u="none" cap="none" strike="noStrike">
              <a:solidFill>
                <a:schemeClr val="dk1"/>
              </a:solidFill>
              <a:latin typeface="Calibri"/>
              <a:ea typeface="Calibri"/>
              <a:cs typeface="Calibri"/>
              <a:sym typeface="Calibri"/>
            </a:endParaRPr>
          </a:p>
        </p:txBody>
      </p:sp>
      <p:sp>
        <p:nvSpPr>
          <p:cNvPr id="591" name="Google Shape;591;p38"/>
          <p:cNvSpPr txBox="1"/>
          <p:nvPr/>
        </p:nvSpPr>
        <p:spPr>
          <a:xfrm>
            <a:off x="434086" y="3788675"/>
            <a:ext cx="648634" cy="461665"/>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s-PE" sz="800" u="none" cap="none" strike="noStrike">
                <a:solidFill>
                  <a:schemeClr val="lt1"/>
                </a:solidFill>
                <a:latin typeface="Calibri"/>
                <a:ea typeface="Calibri"/>
                <a:cs typeface="Calibri"/>
                <a:sym typeface="Calibri"/>
              </a:rPr>
              <a:t>Grupos de Procesos del Proyecto</a:t>
            </a:r>
            <a:endParaRPr b="1" i="0" sz="800" u="none" cap="none" strike="noStrike">
              <a:solidFill>
                <a:schemeClr val="lt1"/>
              </a:solidFill>
              <a:latin typeface="Calibri"/>
              <a:ea typeface="Calibri"/>
              <a:cs typeface="Calibri"/>
              <a:sym typeface="Calibri"/>
            </a:endParaRPr>
          </a:p>
        </p:txBody>
      </p:sp>
      <p:sp>
        <p:nvSpPr>
          <p:cNvPr id="592" name="Google Shape;592;p38"/>
          <p:cNvSpPr txBox="1"/>
          <p:nvPr/>
        </p:nvSpPr>
        <p:spPr>
          <a:xfrm>
            <a:off x="1082720" y="5051240"/>
            <a:ext cx="710538"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s-PE" sz="1050" u="none" cap="none" strike="noStrike">
                <a:solidFill>
                  <a:schemeClr val="dk1"/>
                </a:solidFill>
                <a:latin typeface="Calibri"/>
                <a:ea typeface="Calibri"/>
                <a:cs typeface="Calibri"/>
                <a:sym typeface="Calibri"/>
              </a:rPr>
              <a:t>Jul 2011</a:t>
            </a:r>
            <a:endParaRPr b="1" i="0" sz="1050" u="none" cap="none" strike="noStrike">
              <a:solidFill>
                <a:schemeClr val="dk1"/>
              </a:solidFill>
              <a:latin typeface="Calibri"/>
              <a:ea typeface="Calibri"/>
              <a:cs typeface="Calibri"/>
              <a:sym typeface="Calibri"/>
            </a:endParaRPr>
          </a:p>
        </p:txBody>
      </p:sp>
      <p:sp>
        <p:nvSpPr>
          <p:cNvPr id="593" name="Google Shape;593;p38"/>
          <p:cNvSpPr/>
          <p:nvPr/>
        </p:nvSpPr>
        <p:spPr>
          <a:xfrm>
            <a:off x="1501595" y="3175198"/>
            <a:ext cx="540615" cy="251018"/>
          </a:xfrm>
          <a:prstGeom prst="rect">
            <a:avLst/>
          </a:prstGeom>
          <a:solidFill>
            <a:srgbClr val="FBC8C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Iniciación</a:t>
            </a:r>
            <a:endParaRPr b="0" i="0" sz="900" u="none" cap="none" strike="noStrike">
              <a:solidFill>
                <a:schemeClr val="dk1"/>
              </a:solidFill>
              <a:latin typeface="Calibri"/>
              <a:ea typeface="Calibri"/>
              <a:cs typeface="Calibri"/>
              <a:sym typeface="Calibri"/>
            </a:endParaRPr>
          </a:p>
        </p:txBody>
      </p:sp>
      <p:sp>
        <p:nvSpPr>
          <p:cNvPr id="594" name="Google Shape;594;p38"/>
          <p:cNvSpPr txBox="1"/>
          <p:nvPr/>
        </p:nvSpPr>
        <p:spPr>
          <a:xfrm>
            <a:off x="7674510" y="5051240"/>
            <a:ext cx="710538"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s-PE" sz="1050" u="none" cap="none" strike="noStrike">
                <a:solidFill>
                  <a:schemeClr val="dk1"/>
                </a:solidFill>
                <a:latin typeface="Calibri"/>
                <a:ea typeface="Calibri"/>
                <a:cs typeface="Calibri"/>
                <a:sym typeface="Calibri"/>
              </a:rPr>
              <a:t>Abr 2013</a:t>
            </a:r>
            <a:endParaRPr b="1" i="0" sz="1050" u="none" cap="none" strike="noStrike">
              <a:solidFill>
                <a:schemeClr val="dk1"/>
              </a:solidFill>
              <a:latin typeface="Calibri"/>
              <a:ea typeface="Calibri"/>
              <a:cs typeface="Calibri"/>
              <a:sym typeface="Calibri"/>
            </a:endParaRPr>
          </a:p>
        </p:txBody>
      </p:sp>
      <p:sp>
        <p:nvSpPr>
          <p:cNvPr id="595" name="Google Shape;595;p38"/>
          <p:cNvSpPr/>
          <p:nvPr/>
        </p:nvSpPr>
        <p:spPr>
          <a:xfrm>
            <a:off x="1814039" y="3464818"/>
            <a:ext cx="1459755" cy="251018"/>
          </a:xfrm>
          <a:prstGeom prst="rect">
            <a:avLst/>
          </a:prstGeom>
          <a:solidFill>
            <a:srgbClr val="FBC8C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Planificación</a:t>
            </a:r>
            <a:endParaRPr b="0" i="0" sz="900" u="none" cap="none" strike="noStrike">
              <a:solidFill>
                <a:schemeClr val="dk1"/>
              </a:solidFill>
              <a:latin typeface="Calibri"/>
              <a:ea typeface="Calibri"/>
              <a:cs typeface="Calibri"/>
              <a:sym typeface="Calibri"/>
            </a:endParaRPr>
          </a:p>
        </p:txBody>
      </p:sp>
      <p:sp>
        <p:nvSpPr>
          <p:cNvPr id="596" name="Google Shape;596;p38"/>
          <p:cNvSpPr/>
          <p:nvPr/>
        </p:nvSpPr>
        <p:spPr>
          <a:xfrm>
            <a:off x="2903284" y="3756330"/>
            <a:ext cx="4562440" cy="251018"/>
          </a:xfrm>
          <a:prstGeom prst="rect">
            <a:avLst/>
          </a:prstGeom>
          <a:solidFill>
            <a:srgbClr val="FBC8C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Ejecución</a:t>
            </a:r>
            <a:endParaRPr b="0" i="0" sz="900" u="none" cap="none" strike="noStrike">
              <a:solidFill>
                <a:schemeClr val="dk1"/>
              </a:solidFill>
              <a:latin typeface="Calibri"/>
              <a:ea typeface="Calibri"/>
              <a:cs typeface="Calibri"/>
              <a:sym typeface="Calibri"/>
            </a:endParaRPr>
          </a:p>
        </p:txBody>
      </p:sp>
      <p:sp>
        <p:nvSpPr>
          <p:cNvPr id="597" name="Google Shape;597;p38"/>
          <p:cNvSpPr/>
          <p:nvPr/>
        </p:nvSpPr>
        <p:spPr>
          <a:xfrm>
            <a:off x="7227767" y="3460422"/>
            <a:ext cx="806387" cy="251018"/>
          </a:xfrm>
          <a:prstGeom prst="rect">
            <a:avLst/>
          </a:prstGeom>
          <a:solidFill>
            <a:srgbClr val="FBC8C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Cierre</a:t>
            </a:r>
            <a:endParaRPr b="0" i="0" sz="900" u="none" cap="none" strike="noStrike">
              <a:solidFill>
                <a:schemeClr val="dk1"/>
              </a:solidFill>
              <a:latin typeface="Calibri"/>
              <a:ea typeface="Calibri"/>
              <a:cs typeface="Calibri"/>
              <a:sym typeface="Calibri"/>
            </a:endParaRPr>
          </a:p>
        </p:txBody>
      </p:sp>
      <p:sp>
        <p:nvSpPr>
          <p:cNvPr id="598" name="Google Shape;598;p38"/>
          <p:cNvSpPr/>
          <p:nvPr/>
        </p:nvSpPr>
        <p:spPr>
          <a:xfrm>
            <a:off x="1657120" y="4057043"/>
            <a:ext cx="6150344" cy="251018"/>
          </a:xfrm>
          <a:prstGeom prst="rect">
            <a:avLst/>
          </a:prstGeom>
          <a:solidFill>
            <a:srgbClr val="FBC8C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dk1"/>
                </a:solidFill>
                <a:latin typeface="Calibri"/>
                <a:ea typeface="Calibri"/>
                <a:cs typeface="Calibri"/>
                <a:sym typeface="Calibri"/>
              </a:rPr>
              <a:t>Monitoreo y Control</a:t>
            </a:r>
            <a:endParaRPr b="0" i="0" sz="900" u="none" cap="none" strike="noStrike">
              <a:solidFill>
                <a:schemeClr val="dk1"/>
              </a:solidFill>
              <a:latin typeface="Calibri"/>
              <a:ea typeface="Calibri"/>
              <a:cs typeface="Calibri"/>
              <a:sym typeface="Calibri"/>
            </a:endParaRPr>
          </a:p>
        </p:txBody>
      </p:sp>
      <p:pic>
        <p:nvPicPr>
          <p:cNvPr descr="Imagen que contiene firmar, calle, verde, reloj&#10;&#10;Descripción generada automáticamente" id="599" name="Google Shape;599;p38"/>
          <p:cNvPicPr preferRelativeResize="0"/>
          <p:nvPr/>
        </p:nvPicPr>
        <p:blipFill rotWithShape="1">
          <a:blip r:embed="rId3">
            <a:alphaModFix/>
          </a:blip>
          <a:srcRect b="0" l="0" r="0" t="0"/>
          <a:stretch/>
        </p:blipFill>
        <p:spPr>
          <a:xfrm>
            <a:off x="1695016" y="2091500"/>
            <a:ext cx="277314" cy="320669"/>
          </a:xfrm>
          <a:prstGeom prst="rect">
            <a:avLst/>
          </a:prstGeom>
          <a:noFill/>
          <a:ln>
            <a:noFill/>
          </a:ln>
        </p:spPr>
      </p:pic>
      <p:sp>
        <p:nvSpPr>
          <p:cNvPr id="600" name="Google Shape;600;p38"/>
          <p:cNvSpPr txBox="1"/>
          <p:nvPr/>
        </p:nvSpPr>
        <p:spPr>
          <a:xfrm>
            <a:off x="1580813" y="2437103"/>
            <a:ext cx="505718" cy="10772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Maqueta</a:t>
            </a:r>
            <a:endParaRPr b="0" i="0" sz="1400" u="none" cap="none" strike="noStrike">
              <a:solidFill>
                <a:srgbClr val="000000"/>
              </a:solidFill>
              <a:latin typeface="Calibri"/>
              <a:ea typeface="Calibri"/>
              <a:cs typeface="Calibri"/>
              <a:sym typeface="Calibri"/>
            </a:endParaRPr>
          </a:p>
        </p:txBody>
      </p:sp>
      <p:pic>
        <p:nvPicPr>
          <p:cNvPr descr="Imagen que contiene firmar, calle, verde, reloj&#10;&#10;Descripción generada automáticamente" id="601" name="Google Shape;601;p38"/>
          <p:cNvPicPr preferRelativeResize="0"/>
          <p:nvPr/>
        </p:nvPicPr>
        <p:blipFill rotWithShape="1">
          <a:blip r:embed="rId4">
            <a:alphaModFix/>
          </a:blip>
          <a:srcRect b="0" l="0" r="0" t="0"/>
          <a:stretch/>
        </p:blipFill>
        <p:spPr>
          <a:xfrm>
            <a:off x="2519214" y="1808834"/>
            <a:ext cx="277314" cy="320669"/>
          </a:xfrm>
          <a:prstGeom prst="rect">
            <a:avLst/>
          </a:prstGeom>
          <a:noFill/>
          <a:ln>
            <a:noFill/>
          </a:ln>
        </p:spPr>
      </p:pic>
      <p:sp>
        <p:nvSpPr>
          <p:cNvPr id="602" name="Google Shape;602;p38"/>
          <p:cNvSpPr txBox="1"/>
          <p:nvPr/>
        </p:nvSpPr>
        <p:spPr>
          <a:xfrm>
            <a:off x="2280734" y="2162446"/>
            <a:ext cx="754274"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Estudio </a:t>
            </a:r>
            <a:br>
              <a:rPr b="0" i="0" lang="es-PE" sz="700" u="none" cap="none" strike="noStrike">
                <a:solidFill>
                  <a:schemeClr val="dk1"/>
                </a:solidFill>
                <a:latin typeface="Calibri"/>
                <a:ea typeface="Calibri"/>
                <a:cs typeface="Calibri"/>
                <a:sym typeface="Calibri"/>
              </a:rPr>
            </a:br>
            <a:r>
              <a:rPr b="0" i="0" lang="es-PE" sz="700" u="none" cap="none" strike="noStrike">
                <a:solidFill>
                  <a:schemeClr val="dk1"/>
                </a:solidFill>
                <a:latin typeface="Calibri"/>
                <a:ea typeface="Calibri"/>
                <a:cs typeface="Calibri"/>
                <a:sym typeface="Calibri"/>
              </a:rPr>
              <a:t>Geotécnico</a:t>
            </a:r>
            <a:endParaRPr b="0" i="0" sz="1400" u="none" cap="none" strike="noStrike">
              <a:solidFill>
                <a:srgbClr val="000000"/>
              </a:solidFill>
              <a:latin typeface="Calibri"/>
              <a:ea typeface="Calibri"/>
              <a:cs typeface="Calibri"/>
              <a:sym typeface="Calibri"/>
            </a:endParaRPr>
          </a:p>
        </p:txBody>
      </p:sp>
      <p:pic>
        <p:nvPicPr>
          <p:cNvPr descr="Imagen que contiene firmar, calle, verde, reloj&#10;&#10;Descripción generada automáticamente" id="603" name="Google Shape;603;p38"/>
          <p:cNvPicPr preferRelativeResize="0"/>
          <p:nvPr/>
        </p:nvPicPr>
        <p:blipFill rotWithShape="1">
          <a:blip r:embed="rId5">
            <a:alphaModFix/>
          </a:blip>
          <a:srcRect b="0" l="0" r="0" t="0"/>
          <a:stretch/>
        </p:blipFill>
        <p:spPr>
          <a:xfrm>
            <a:off x="2883698" y="2309997"/>
            <a:ext cx="277314" cy="320669"/>
          </a:xfrm>
          <a:prstGeom prst="rect">
            <a:avLst/>
          </a:prstGeom>
          <a:noFill/>
          <a:ln>
            <a:noFill/>
          </a:ln>
        </p:spPr>
      </p:pic>
      <p:sp>
        <p:nvSpPr>
          <p:cNvPr id="604" name="Google Shape;604;p38"/>
          <p:cNvSpPr txBox="1"/>
          <p:nvPr/>
        </p:nvSpPr>
        <p:spPr>
          <a:xfrm>
            <a:off x="2535919" y="2668655"/>
            <a:ext cx="950557"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Anteproyecto Arquitectónico</a:t>
            </a:r>
            <a:endParaRPr b="0" i="0" sz="1400" u="none" cap="none" strike="noStrike">
              <a:solidFill>
                <a:srgbClr val="000000"/>
              </a:solidFill>
              <a:latin typeface="Calibri"/>
              <a:ea typeface="Calibri"/>
              <a:cs typeface="Calibri"/>
              <a:sym typeface="Calibri"/>
            </a:endParaRPr>
          </a:p>
        </p:txBody>
      </p:sp>
      <p:pic>
        <p:nvPicPr>
          <p:cNvPr descr="Imagen que contiene contenedor&#10;&#10;Descripción generada automáticamente" id="605" name="Google Shape;605;p38"/>
          <p:cNvPicPr preferRelativeResize="0"/>
          <p:nvPr/>
        </p:nvPicPr>
        <p:blipFill rotWithShape="1">
          <a:blip r:embed="rId6">
            <a:alphaModFix/>
          </a:blip>
          <a:srcRect b="0" l="0" r="0" t="0"/>
          <a:stretch/>
        </p:blipFill>
        <p:spPr>
          <a:xfrm>
            <a:off x="3443499" y="2008791"/>
            <a:ext cx="478665" cy="314175"/>
          </a:xfrm>
          <a:prstGeom prst="rect">
            <a:avLst/>
          </a:prstGeom>
          <a:noFill/>
          <a:ln>
            <a:noFill/>
          </a:ln>
        </p:spPr>
      </p:pic>
      <p:sp>
        <p:nvSpPr>
          <p:cNvPr id="606" name="Google Shape;606;p38"/>
          <p:cNvSpPr txBox="1"/>
          <p:nvPr/>
        </p:nvSpPr>
        <p:spPr>
          <a:xfrm>
            <a:off x="3216360" y="2334525"/>
            <a:ext cx="950557"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Materiales de Construcción</a:t>
            </a:r>
            <a:endParaRPr b="0" i="0" sz="1400" u="none" cap="none" strike="noStrike">
              <a:solidFill>
                <a:srgbClr val="000000"/>
              </a:solidFill>
              <a:latin typeface="Calibri"/>
              <a:ea typeface="Calibri"/>
              <a:cs typeface="Calibri"/>
              <a:sym typeface="Calibri"/>
            </a:endParaRPr>
          </a:p>
        </p:txBody>
      </p:sp>
      <p:pic>
        <p:nvPicPr>
          <p:cNvPr descr="Imagen que contiene negro, hombre&#10;&#10;Descripción generada automáticamente" id="607" name="Google Shape;607;p38"/>
          <p:cNvPicPr preferRelativeResize="0"/>
          <p:nvPr/>
        </p:nvPicPr>
        <p:blipFill rotWithShape="1">
          <a:blip r:embed="rId7">
            <a:alphaModFix/>
          </a:blip>
          <a:srcRect b="0" l="0" r="0" t="0"/>
          <a:stretch/>
        </p:blipFill>
        <p:spPr>
          <a:xfrm>
            <a:off x="3938319" y="2168289"/>
            <a:ext cx="449806" cy="513167"/>
          </a:xfrm>
          <a:prstGeom prst="rect">
            <a:avLst/>
          </a:prstGeom>
          <a:noFill/>
          <a:ln>
            <a:noFill/>
          </a:ln>
        </p:spPr>
      </p:pic>
      <p:sp>
        <p:nvSpPr>
          <p:cNvPr id="608" name="Google Shape;608;p38"/>
          <p:cNvSpPr txBox="1"/>
          <p:nvPr/>
        </p:nvSpPr>
        <p:spPr>
          <a:xfrm>
            <a:off x="3834292" y="2697749"/>
            <a:ext cx="657861"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Equipos de Envasado</a:t>
            </a:r>
            <a:endParaRPr b="0" i="0" sz="1400" u="none" cap="none" strike="noStrike">
              <a:solidFill>
                <a:srgbClr val="000000"/>
              </a:solidFill>
              <a:latin typeface="Calibri"/>
              <a:ea typeface="Calibri"/>
              <a:cs typeface="Calibri"/>
              <a:sym typeface="Calibri"/>
            </a:endParaRPr>
          </a:p>
        </p:txBody>
      </p:sp>
      <p:pic>
        <p:nvPicPr>
          <p:cNvPr descr="Imagen que contiene exterior, edificio, grande, lado&#10;&#10;Descripción generada automáticamente" id="609" name="Google Shape;609;p38"/>
          <p:cNvPicPr preferRelativeResize="0"/>
          <p:nvPr/>
        </p:nvPicPr>
        <p:blipFill rotWithShape="1">
          <a:blip r:embed="rId8">
            <a:alphaModFix/>
          </a:blip>
          <a:srcRect b="0" l="0" r="0" t="0"/>
          <a:stretch/>
        </p:blipFill>
        <p:spPr>
          <a:xfrm>
            <a:off x="5103787" y="2368863"/>
            <a:ext cx="590024" cy="383292"/>
          </a:xfrm>
          <a:prstGeom prst="rect">
            <a:avLst/>
          </a:prstGeom>
          <a:noFill/>
          <a:ln>
            <a:noFill/>
          </a:ln>
        </p:spPr>
      </p:pic>
      <p:sp>
        <p:nvSpPr>
          <p:cNvPr id="610" name="Google Shape;610;p38"/>
          <p:cNvSpPr txBox="1"/>
          <p:nvPr/>
        </p:nvSpPr>
        <p:spPr>
          <a:xfrm>
            <a:off x="4984090" y="2785241"/>
            <a:ext cx="829418" cy="10772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Construcción Civil</a:t>
            </a:r>
            <a:endParaRPr b="0" i="0" sz="1400" u="none" cap="none" strike="noStrike">
              <a:solidFill>
                <a:srgbClr val="000000"/>
              </a:solidFill>
              <a:latin typeface="Calibri"/>
              <a:ea typeface="Calibri"/>
              <a:cs typeface="Calibri"/>
              <a:sym typeface="Calibri"/>
            </a:endParaRPr>
          </a:p>
        </p:txBody>
      </p:sp>
      <p:pic>
        <p:nvPicPr>
          <p:cNvPr descr="Imagen que contiene interior, cocina, cuarto, grande&#10;&#10;Descripción generada automáticamente" id="611" name="Google Shape;611;p38"/>
          <p:cNvPicPr preferRelativeResize="0"/>
          <p:nvPr/>
        </p:nvPicPr>
        <p:blipFill rotWithShape="1">
          <a:blip r:embed="rId9">
            <a:alphaModFix/>
          </a:blip>
          <a:srcRect b="0" l="0" r="0" t="0"/>
          <a:stretch/>
        </p:blipFill>
        <p:spPr>
          <a:xfrm>
            <a:off x="6023670" y="2362326"/>
            <a:ext cx="598061" cy="392497"/>
          </a:xfrm>
          <a:prstGeom prst="rect">
            <a:avLst/>
          </a:prstGeom>
          <a:noFill/>
          <a:ln>
            <a:noFill/>
          </a:ln>
        </p:spPr>
      </p:pic>
      <p:sp>
        <p:nvSpPr>
          <p:cNvPr id="612" name="Google Shape;612;p38"/>
          <p:cNvSpPr txBox="1"/>
          <p:nvPr/>
        </p:nvSpPr>
        <p:spPr>
          <a:xfrm>
            <a:off x="5938673" y="2790581"/>
            <a:ext cx="829418" cy="10772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Montaje de Equipos</a:t>
            </a:r>
            <a:endParaRPr b="0" i="0" sz="1400" u="none" cap="none" strike="noStrike">
              <a:solidFill>
                <a:srgbClr val="000000"/>
              </a:solidFill>
              <a:latin typeface="Calibri"/>
              <a:ea typeface="Calibri"/>
              <a:cs typeface="Calibri"/>
              <a:sym typeface="Calibri"/>
            </a:endParaRPr>
          </a:p>
        </p:txBody>
      </p:sp>
      <p:pic>
        <p:nvPicPr>
          <p:cNvPr descr="Imagen que contiene firmar, calle, verde, reloj&#10;&#10;Descripción generada automáticamente" id="613" name="Google Shape;613;p38"/>
          <p:cNvPicPr preferRelativeResize="0"/>
          <p:nvPr/>
        </p:nvPicPr>
        <p:blipFill rotWithShape="1">
          <a:blip r:embed="rId3">
            <a:alphaModFix/>
          </a:blip>
          <a:srcRect b="0" l="0" r="0" t="0"/>
          <a:stretch/>
        </p:blipFill>
        <p:spPr>
          <a:xfrm>
            <a:off x="7371965" y="2548423"/>
            <a:ext cx="277314" cy="320669"/>
          </a:xfrm>
          <a:prstGeom prst="rect">
            <a:avLst/>
          </a:prstGeom>
          <a:noFill/>
          <a:ln>
            <a:noFill/>
          </a:ln>
        </p:spPr>
      </p:pic>
      <p:sp>
        <p:nvSpPr>
          <p:cNvPr id="614" name="Google Shape;614;p38"/>
          <p:cNvSpPr txBox="1"/>
          <p:nvPr/>
        </p:nvSpPr>
        <p:spPr>
          <a:xfrm>
            <a:off x="7498880" y="2571941"/>
            <a:ext cx="75427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Informe de Pruebas</a:t>
            </a:r>
            <a:endParaRPr b="0" i="0" sz="1400" u="none" cap="none" strike="noStrike">
              <a:solidFill>
                <a:srgbClr val="000000"/>
              </a:solidFill>
              <a:latin typeface="Calibri"/>
              <a:ea typeface="Calibri"/>
              <a:cs typeface="Calibri"/>
              <a:sym typeface="Calibri"/>
            </a:endParaRPr>
          </a:p>
        </p:txBody>
      </p:sp>
      <p:cxnSp>
        <p:nvCxnSpPr>
          <p:cNvPr id="615" name="Google Shape;615;p38"/>
          <p:cNvCxnSpPr>
            <a:endCxn id="599" idx="0"/>
          </p:cNvCxnSpPr>
          <p:nvPr/>
        </p:nvCxnSpPr>
        <p:spPr>
          <a:xfrm>
            <a:off x="1833673" y="1557200"/>
            <a:ext cx="0" cy="534300"/>
          </a:xfrm>
          <a:prstGeom prst="straightConnector1">
            <a:avLst/>
          </a:prstGeom>
          <a:noFill/>
          <a:ln cap="flat" cmpd="sng" w="9525">
            <a:solidFill>
              <a:srgbClr val="7F7F7F"/>
            </a:solidFill>
            <a:prstDash val="dash"/>
            <a:round/>
            <a:headEnd len="sm" w="sm" type="none"/>
            <a:tailEnd len="med" w="med" type="triangle"/>
          </a:ln>
        </p:spPr>
      </p:cxnSp>
      <p:cxnSp>
        <p:nvCxnSpPr>
          <p:cNvPr id="616" name="Google Shape;616;p38"/>
          <p:cNvCxnSpPr/>
          <p:nvPr/>
        </p:nvCxnSpPr>
        <p:spPr>
          <a:xfrm>
            <a:off x="2656055" y="1502208"/>
            <a:ext cx="0" cy="322239"/>
          </a:xfrm>
          <a:prstGeom prst="straightConnector1">
            <a:avLst/>
          </a:prstGeom>
          <a:noFill/>
          <a:ln cap="flat" cmpd="sng" w="9525">
            <a:solidFill>
              <a:srgbClr val="7F7F7F"/>
            </a:solidFill>
            <a:prstDash val="dash"/>
            <a:round/>
            <a:headEnd len="sm" w="sm" type="none"/>
            <a:tailEnd len="med" w="med" type="triangle"/>
          </a:ln>
        </p:spPr>
      </p:cxnSp>
      <p:cxnSp>
        <p:nvCxnSpPr>
          <p:cNvPr id="617" name="Google Shape;617;p38"/>
          <p:cNvCxnSpPr/>
          <p:nvPr/>
        </p:nvCxnSpPr>
        <p:spPr>
          <a:xfrm>
            <a:off x="2998440" y="1524510"/>
            <a:ext cx="0" cy="785488"/>
          </a:xfrm>
          <a:prstGeom prst="straightConnector1">
            <a:avLst/>
          </a:prstGeom>
          <a:noFill/>
          <a:ln cap="flat" cmpd="sng" w="9525">
            <a:solidFill>
              <a:srgbClr val="7F7F7F"/>
            </a:solidFill>
            <a:prstDash val="dash"/>
            <a:round/>
            <a:headEnd len="sm" w="sm" type="none"/>
            <a:tailEnd len="med" w="med" type="triangle"/>
          </a:ln>
        </p:spPr>
      </p:cxnSp>
      <p:cxnSp>
        <p:nvCxnSpPr>
          <p:cNvPr id="618" name="Google Shape;618;p38"/>
          <p:cNvCxnSpPr/>
          <p:nvPr/>
        </p:nvCxnSpPr>
        <p:spPr>
          <a:xfrm>
            <a:off x="3638294" y="1785460"/>
            <a:ext cx="0" cy="263585"/>
          </a:xfrm>
          <a:prstGeom prst="straightConnector1">
            <a:avLst/>
          </a:prstGeom>
          <a:noFill/>
          <a:ln cap="flat" cmpd="sng" w="9525">
            <a:solidFill>
              <a:srgbClr val="7F7F7F"/>
            </a:solidFill>
            <a:prstDash val="dash"/>
            <a:round/>
            <a:headEnd len="sm" w="sm" type="none"/>
            <a:tailEnd len="med" w="med" type="triangle"/>
          </a:ln>
        </p:spPr>
      </p:cxnSp>
      <p:cxnSp>
        <p:nvCxnSpPr>
          <p:cNvPr id="619" name="Google Shape;619;p38"/>
          <p:cNvCxnSpPr/>
          <p:nvPr/>
        </p:nvCxnSpPr>
        <p:spPr>
          <a:xfrm flipH="1">
            <a:off x="4144192" y="1833316"/>
            <a:ext cx="5607" cy="331905"/>
          </a:xfrm>
          <a:prstGeom prst="straightConnector1">
            <a:avLst/>
          </a:prstGeom>
          <a:noFill/>
          <a:ln cap="flat" cmpd="sng" w="9525">
            <a:solidFill>
              <a:srgbClr val="7F7F7F"/>
            </a:solidFill>
            <a:prstDash val="dash"/>
            <a:round/>
            <a:headEnd len="sm" w="sm" type="none"/>
            <a:tailEnd len="med" w="med" type="triangle"/>
          </a:ln>
        </p:spPr>
      </p:cxnSp>
      <p:cxnSp>
        <p:nvCxnSpPr>
          <p:cNvPr id="620" name="Google Shape;620;p38"/>
          <p:cNvCxnSpPr/>
          <p:nvPr/>
        </p:nvCxnSpPr>
        <p:spPr>
          <a:xfrm>
            <a:off x="5382393" y="2119335"/>
            <a:ext cx="0" cy="263585"/>
          </a:xfrm>
          <a:prstGeom prst="straightConnector1">
            <a:avLst/>
          </a:prstGeom>
          <a:noFill/>
          <a:ln cap="flat" cmpd="sng" w="9525">
            <a:solidFill>
              <a:srgbClr val="7F7F7F"/>
            </a:solidFill>
            <a:prstDash val="dash"/>
            <a:round/>
            <a:headEnd len="sm" w="sm" type="none"/>
            <a:tailEnd len="med" w="med" type="triangle"/>
          </a:ln>
        </p:spPr>
      </p:cxnSp>
      <p:cxnSp>
        <p:nvCxnSpPr>
          <p:cNvPr id="621" name="Google Shape;621;p38"/>
          <p:cNvCxnSpPr/>
          <p:nvPr/>
        </p:nvCxnSpPr>
        <p:spPr>
          <a:xfrm>
            <a:off x="6311762" y="2124122"/>
            <a:ext cx="0" cy="263585"/>
          </a:xfrm>
          <a:prstGeom prst="straightConnector1">
            <a:avLst/>
          </a:prstGeom>
          <a:noFill/>
          <a:ln cap="flat" cmpd="sng" w="9525">
            <a:solidFill>
              <a:srgbClr val="7F7F7F"/>
            </a:solidFill>
            <a:prstDash val="dash"/>
            <a:round/>
            <a:headEnd len="sm" w="sm" type="none"/>
            <a:tailEnd len="med" w="med" type="triangle"/>
          </a:ln>
        </p:spPr>
      </p:cxnSp>
      <p:cxnSp>
        <p:nvCxnSpPr>
          <p:cNvPr id="622" name="Google Shape;622;p38"/>
          <p:cNvCxnSpPr>
            <a:stCxn id="585" idx="2"/>
            <a:endCxn id="613" idx="1"/>
          </p:cNvCxnSpPr>
          <p:nvPr/>
        </p:nvCxnSpPr>
        <p:spPr>
          <a:xfrm rot="5400000">
            <a:off x="7273494" y="2510577"/>
            <a:ext cx="296700" cy="99600"/>
          </a:xfrm>
          <a:prstGeom prst="bentConnector4">
            <a:avLst>
              <a:gd fmla="val 22985" name="adj1"/>
              <a:gd fmla="val 329596" name="adj2"/>
            </a:avLst>
          </a:prstGeom>
          <a:noFill/>
          <a:ln cap="flat" cmpd="sng" w="9525">
            <a:solidFill>
              <a:srgbClr val="7F7F7F"/>
            </a:solidFill>
            <a:prstDash val="dash"/>
            <a:round/>
            <a:headEnd len="sm" w="sm" type="none"/>
            <a:tailEnd len="med" w="med" type="triangle"/>
          </a:ln>
        </p:spPr>
      </p:cxnSp>
      <p:pic>
        <p:nvPicPr>
          <p:cNvPr descr="Imagen que contiene firmar, calle, verde, reloj&#10;&#10;Descripción generada automáticamente" id="623" name="Google Shape;623;p38"/>
          <p:cNvPicPr preferRelativeResize="0"/>
          <p:nvPr/>
        </p:nvPicPr>
        <p:blipFill rotWithShape="1">
          <a:blip r:embed="rId10">
            <a:alphaModFix/>
          </a:blip>
          <a:srcRect b="0" l="0" r="0" t="0"/>
          <a:stretch/>
        </p:blipFill>
        <p:spPr>
          <a:xfrm>
            <a:off x="1871933" y="4408435"/>
            <a:ext cx="277314" cy="320669"/>
          </a:xfrm>
          <a:prstGeom prst="rect">
            <a:avLst/>
          </a:prstGeom>
          <a:noFill/>
          <a:ln>
            <a:noFill/>
          </a:ln>
        </p:spPr>
      </p:pic>
      <p:sp>
        <p:nvSpPr>
          <p:cNvPr id="624" name="Google Shape;624;p38"/>
          <p:cNvSpPr txBox="1"/>
          <p:nvPr/>
        </p:nvSpPr>
        <p:spPr>
          <a:xfrm>
            <a:off x="1675099" y="4766881"/>
            <a:ext cx="655192"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Acta de </a:t>
            </a:r>
            <a:br>
              <a:rPr b="0" i="0" lang="es-PE" sz="700" u="none" cap="none" strike="noStrike">
                <a:solidFill>
                  <a:schemeClr val="dk1"/>
                </a:solidFill>
                <a:latin typeface="Calibri"/>
                <a:ea typeface="Calibri"/>
                <a:cs typeface="Calibri"/>
                <a:sym typeface="Calibri"/>
              </a:rPr>
            </a:br>
            <a:r>
              <a:rPr b="0" i="0" lang="es-PE" sz="700" u="none" cap="none" strike="noStrike">
                <a:solidFill>
                  <a:schemeClr val="dk1"/>
                </a:solidFill>
                <a:latin typeface="Calibri"/>
                <a:ea typeface="Calibri"/>
                <a:cs typeface="Calibri"/>
                <a:sym typeface="Calibri"/>
              </a:rPr>
              <a:t>Constitución</a:t>
            </a:r>
            <a:endParaRPr b="0" i="0" sz="1400" u="none" cap="none" strike="noStrike">
              <a:solidFill>
                <a:srgbClr val="000000"/>
              </a:solidFill>
              <a:latin typeface="Calibri"/>
              <a:ea typeface="Calibri"/>
              <a:cs typeface="Calibri"/>
              <a:sym typeface="Calibri"/>
            </a:endParaRPr>
          </a:p>
        </p:txBody>
      </p:sp>
      <p:pic>
        <p:nvPicPr>
          <p:cNvPr descr="Imagen que contiene firmar, calle, verde, reloj&#10;&#10;Descripción generada automáticamente" id="625" name="Google Shape;625;p38"/>
          <p:cNvPicPr preferRelativeResize="0"/>
          <p:nvPr/>
        </p:nvPicPr>
        <p:blipFill rotWithShape="1">
          <a:blip r:embed="rId11">
            <a:alphaModFix/>
          </a:blip>
          <a:srcRect b="0" l="0" r="0" t="0"/>
          <a:stretch/>
        </p:blipFill>
        <p:spPr>
          <a:xfrm>
            <a:off x="2712306" y="4404361"/>
            <a:ext cx="277314" cy="320669"/>
          </a:xfrm>
          <a:prstGeom prst="rect">
            <a:avLst/>
          </a:prstGeom>
          <a:noFill/>
          <a:ln>
            <a:noFill/>
          </a:ln>
        </p:spPr>
      </p:pic>
      <p:sp>
        <p:nvSpPr>
          <p:cNvPr id="626" name="Google Shape;626;p38"/>
          <p:cNvSpPr txBox="1"/>
          <p:nvPr/>
        </p:nvSpPr>
        <p:spPr>
          <a:xfrm>
            <a:off x="2530677" y="4775145"/>
            <a:ext cx="630335"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Registro de </a:t>
            </a:r>
            <a:br>
              <a:rPr b="0" i="0" lang="es-PE" sz="700" u="none" cap="none" strike="noStrike">
                <a:solidFill>
                  <a:schemeClr val="dk1"/>
                </a:solidFill>
                <a:latin typeface="Calibri"/>
                <a:ea typeface="Calibri"/>
                <a:cs typeface="Calibri"/>
                <a:sym typeface="Calibri"/>
              </a:rPr>
            </a:br>
            <a:r>
              <a:rPr b="0" i="0" lang="es-PE" sz="700" u="none" cap="none" strike="noStrike">
                <a:solidFill>
                  <a:schemeClr val="dk1"/>
                </a:solidFill>
                <a:latin typeface="Calibri"/>
                <a:ea typeface="Calibri"/>
                <a:cs typeface="Calibri"/>
                <a:sym typeface="Calibri"/>
              </a:rPr>
              <a:t>Interesados</a:t>
            </a:r>
            <a:endParaRPr b="0" i="0" sz="1400" u="none" cap="none" strike="noStrike">
              <a:solidFill>
                <a:srgbClr val="000000"/>
              </a:solidFill>
              <a:latin typeface="Calibri"/>
              <a:ea typeface="Calibri"/>
              <a:cs typeface="Calibri"/>
              <a:sym typeface="Calibri"/>
            </a:endParaRPr>
          </a:p>
        </p:txBody>
      </p:sp>
      <p:cxnSp>
        <p:nvCxnSpPr>
          <p:cNvPr id="627" name="Google Shape;627;p38"/>
          <p:cNvCxnSpPr>
            <a:stCxn id="593" idx="2"/>
            <a:endCxn id="623" idx="0"/>
          </p:cNvCxnSpPr>
          <p:nvPr/>
        </p:nvCxnSpPr>
        <p:spPr>
          <a:xfrm>
            <a:off x="1771903" y="3426216"/>
            <a:ext cx="238800" cy="982200"/>
          </a:xfrm>
          <a:prstGeom prst="straightConnector1">
            <a:avLst/>
          </a:prstGeom>
          <a:noFill/>
          <a:ln cap="flat" cmpd="sng" w="9525">
            <a:solidFill>
              <a:schemeClr val="dk1"/>
            </a:solidFill>
            <a:prstDash val="dash"/>
            <a:round/>
            <a:headEnd len="sm" w="sm" type="none"/>
            <a:tailEnd len="med" w="med" type="triangle"/>
          </a:ln>
        </p:spPr>
      </p:cxnSp>
      <p:cxnSp>
        <p:nvCxnSpPr>
          <p:cNvPr id="628" name="Google Shape;628;p38"/>
          <p:cNvCxnSpPr>
            <a:stCxn id="593" idx="2"/>
            <a:endCxn id="625" idx="0"/>
          </p:cNvCxnSpPr>
          <p:nvPr/>
        </p:nvCxnSpPr>
        <p:spPr>
          <a:xfrm>
            <a:off x="1771903" y="3426216"/>
            <a:ext cx="1079100" cy="978000"/>
          </a:xfrm>
          <a:prstGeom prst="straightConnector1">
            <a:avLst/>
          </a:prstGeom>
          <a:noFill/>
          <a:ln cap="flat" cmpd="sng" w="9525">
            <a:solidFill>
              <a:schemeClr val="dk1"/>
            </a:solidFill>
            <a:prstDash val="dash"/>
            <a:round/>
            <a:headEnd len="sm" w="sm" type="none"/>
            <a:tailEnd len="med" w="med" type="triangle"/>
          </a:ln>
        </p:spPr>
      </p:cxnSp>
      <p:pic>
        <p:nvPicPr>
          <p:cNvPr descr="Captura de pantalla de un celular con texto&#10;&#10;Descripción generada automáticamente" id="629" name="Google Shape;629;p38"/>
          <p:cNvPicPr preferRelativeResize="0"/>
          <p:nvPr/>
        </p:nvPicPr>
        <p:blipFill rotWithShape="1">
          <a:blip r:embed="rId12">
            <a:alphaModFix/>
          </a:blip>
          <a:srcRect b="0" l="0" r="0" t="0"/>
          <a:stretch/>
        </p:blipFill>
        <p:spPr>
          <a:xfrm>
            <a:off x="3571285" y="4415799"/>
            <a:ext cx="557583" cy="284710"/>
          </a:xfrm>
          <a:prstGeom prst="rect">
            <a:avLst/>
          </a:prstGeom>
          <a:noFill/>
          <a:ln cap="flat" cmpd="sng" w="9525">
            <a:solidFill>
              <a:srgbClr val="A5A5A5"/>
            </a:solidFill>
            <a:prstDash val="solid"/>
            <a:round/>
            <a:headEnd len="sm" w="sm" type="none"/>
            <a:tailEnd len="sm" w="sm" type="none"/>
          </a:ln>
        </p:spPr>
      </p:pic>
      <p:sp>
        <p:nvSpPr>
          <p:cNvPr id="630" name="Google Shape;630;p38"/>
          <p:cNvSpPr txBox="1"/>
          <p:nvPr/>
        </p:nvSpPr>
        <p:spPr>
          <a:xfrm>
            <a:off x="3464472" y="4760417"/>
            <a:ext cx="771207"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Cronograma </a:t>
            </a:r>
            <a:br>
              <a:rPr b="0" i="0" lang="es-PE" sz="700" u="none" cap="none" strike="noStrike">
                <a:solidFill>
                  <a:schemeClr val="dk1"/>
                </a:solidFill>
                <a:latin typeface="Calibri"/>
                <a:ea typeface="Calibri"/>
                <a:cs typeface="Calibri"/>
                <a:sym typeface="Calibri"/>
              </a:rPr>
            </a:br>
            <a:r>
              <a:rPr b="0" i="0" lang="es-PE" sz="700" u="none" cap="none" strike="noStrike">
                <a:solidFill>
                  <a:schemeClr val="dk1"/>
                </a:solidFill>
                <a:latin typeface="Calibri"/>
                <a:ea typeface="Calibri"/>
                <a:cs typeface="Calibri"/>
                <a:sym typeface="Calibri"/>
              </a:rPr>
              <a:t>de Actividades</a:t>
            </a:r>
            <a:endParaRPr b="0" i="0" sz="1400" u="none" cap="none" strike="noStrike">
              <a:solidFill>
                <a:srgbClr val="000000"/>
              </a:solidFill>
              <a:latin typeface="Calibri"/>
              <a:ea typeface="Calibri"/>
              <a:cs typeface="Calibri"/>
              <a:sym typeface="Calibri"/>
            </a:endParaRPr>
          </a:p>
        </p:txBody>
      </p:sp>
      <p:pic>
        <p:nvPicPr>
          <p:cNvPr descr="Imagen que contiene electrónica, teclado&#10;&#10;Descripción generada automáticamente" id="631" name="Google Shape;631;p38"/>
          <p:cNvPicPr preferRelativeResize="0"/>
          <p:nvPr/>
        </p:nvPicPr>
        <p:blipFill rotWithShape="1">
          <a:blip r:embed="rId13">
            <a:alphaModFix/>
          </a:blip>
          <a:srcRect b="0" l="0" r="0" t="0"/>
          <a:stretch/>
        </p:blipFill>
        <p:spPr>
          <a:xfrm>
            <a:off x="4532988" y="4419790"/>
            <a:ext cx="494528" cy="281737"/>
          </a:xfrm>
          <a:prstGeom prst="rect">
            <a:avLst/>
          </a:prstGeom>
          <a:noFill/>
          <a:ln cap="flat" cmpd="sng" w="9525">
            <a:solidFill>
              <a:srgbClr val="A5A5A5"/>
            </a:solidFill>
            <a:prstDash val="solid"/>
            <a:round/>
            <a:headEnd len="sm" w="sm" type="none"/>
            <a:tailEnd len="sm" w="sm" type="none"/>
          </a:ln>
        </p:spPr>
      </p:pic>
      <p:sp>
        <p:nvSpPr>
          <p:cNvPr id="632" name="Google Shape;632;p38"/>
          <p:cNvSpPr txBox="1"/>
          <p:nvPr/>
        </p:nvSpPr>
        <p:spPr>
          <a:xfrm>
            <a:off x="4289395" y="4812155"/>
            <a:ext cx="950557" cy="10772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
              <a:buFont typeface="Arial"/>
              <a:buNone/>
            </a:pPr>
            <a:r>
              <a:rPr b="0" i="0" lang="es-PE" sz="700" u="none" cap="none" strike="noStrike">
                <a:solidFill>
                  <a:schemeClr val="dk1"/>
                </a:solidFill>
                <a:latin typeface="Calibri"/>
                <a:ea typeface="Calibri"/>
                <a:cs typeface="Calibri"/>
                <a:sym typeface="Calibri"/>
              </a:rPr>
              <a:t>Presupuesto</a:t>
            </a:r>
            <a:endParaRPr b="0" i="0" sz="1400" u="none" cap="none" strike="noStrike">
              <a:solidFill>
                <a:srgbClr val="000000"/>
              </a:solidFill>
              <a:latin typeface="Calibri"/>
              <a:ea typeface="Calibri"/>
              <a:cs typeface="Calibri"/>
              <a:sym typeface="Calibri"/>
            </a:endParaRPr>
          </a:p>
        </p:txBody>
      </p:sp>
      <p:cxnSp>
        <p:nvCxnSpPr>
          <p:cNvPr id="633" name="Google Shape;633;p38"/>
          <p:cNvCxnSpPr>
            <a:stCxn id="595" idx="2"/>
            <a:endCxn id="629" idx="1"/>
          </p:cNvCxnSpPr>
          <p:nvPr/>
        </p:nvCxnSpPr>
        <p:spPr>
          <a:xfrm>
            <a:off x="2543917" y="3715836"/>
            <a:ext cx="1027500" cy="842400"/>
          </a:xfrm>
          <a:prstGeom prst="straightConnector1">
            <a:avLst/>
          </a:prstGeom>
          <a:noFill/>
          <a:ln cap="flat" cmpd="sng" w="9525">
            <a:solidFill>
              <a:schemeClr val="dk1"/>
            </a:solidFill>
            <a:prstDash val="dash"/>
            <a:round/>
            <a:headEnd len="sm" w="sm" type="none"/>
            <a:tailEnd len="med" w="med" type="triangle"/>
          </a:ln>
        </p:spPr>
      </p:cxnSp>
      <p:cxnSp>
        <p:nvCxnSpPr>
          <p:cNvPr id="634" name="Google Shape;634;p38"/>
          <p:cNvCxnSpPr>
            <a:stCxn id="595" idx="2"/>
            <a:endCxn id="631" idx="1"/>
          </p:cNvCxnSpPr>
          <p:nvPr/>
        </p:nvCxnSpPr>
        <p:spPr>
          <a:xfrm>
            <a:off x="2543917" y="3715836"/>
            <a:ext cx="1989000" cy="844800"/>
          </a:xfrm>
          <a:prstGeom prst="straightConnector1">
            <a:avLst/>
          </a:prstGeom>
          <a:noFill/>
          <a:ln cap="flat" cmpd="sng" w="9525">
            <a:solidFill>
              <a:schemeClr val="dk1"/>
            </a:solidFill>
            <a:prstDash val="dash"/>
            <a:round/>
            <a:headEnd len="sm" w="sm" type="none"/>
            <a:tailEnd len="med" w="med" type="triangle"/>
          </a:ln>
        </p:spPr>
      </p:cxnSp>
      <p:pic>
        <p:nvPicPr>
          <p:cNvPr descr="Logotipo&#10;&#10;Descripción generada automáticamente" id="635" name="Google Shape;635;p38"/>
          <p:cNvPicPr preferRelativeResize="0"/>
          <p:nvPr/>
        </p:nvPicPr>
        <p:blipFill rotWithShape="1">
          <a:blip r:embed="rId14">
            <a:alphaModFix/>
          </a:blip>
          <a:srcRect b="0" l="0" r="0" t="0"/>
          <a:stretch/>
        </p:blipFill>
        <p:spPr>
          <a:xfrm>
            <a:off x="7356185" y="1039249"/>
            <a:ext cx="789447" cy="221402"/>
          </a:xfrm>
          <a:prstGeom prst="rect">
            <a:avLst/>
          </a:prstGeom>
          <a:noFill/>
          <a:ln>
            <a:noFill/>
          </a:ln>
        </p:spPr>
      </p:pic>
      <p:sp>
        <p:nvSpPr>
          <p:cNvPr id="636" name="Google Shape;636;p38"/>
          <p:cNvSpPr/>
          <p:nvPr/>
        </p:nvSpPr>
        <p:spPr>
          <a:xfrm>
            <a:off x="5382394" y="912813"/>
            <a:ext cx="1845374" cy="430887"/>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s-PE" sz="1100" u="none" cap="none" strike="noStrike">
                <a:solidFill>
                  <a:schemeClr val="lt1"/>
                </a:solidFill>
                <a:latin typeface="Calibri"/>
                <a:ea typeface="Calibri"/>
                <a:cs typeface="Calibri"/>
                <a:sym typeface="Calibri"/>
              </a:rPr>
              <a:t>Proyecto de Construcción de una Planta de Detergentes</a:t>
            </a:r>
            <a:endParaRPr b="0" i="0" sz="1100" u="none" cap="none" strike="noStrike">
              <a:solidFill>
                <a:schemeClr val="lt1"/>
              </a:solidFill>
              <a:latin typeface="Calibri"/>
              <a:ea typeface="Calibri"/>
              <a:cs typeface="Calibri"/>
              <a:sym typeface="Calibri"/>
            </a:endParaRPr>
          </a:p>
        </p:txBody>
      </p:sp>
      <p:sp>
        <p:nvSpPr>
          <p:cNvPr id="637" name="Google Shape;637;p38"/>
          <p:cNvSpPr/>
          <p:nvPr/>
        </p:nvSpPr>
        <p:spPr>
          <a:xfrm>
            <a:off x="7184664" y="919162"/>
            <a:ext cx="1089385" cy="424538"/>
          </a:xfrm>
          <a:prstGeom prst="rect">
            <a:avLst/>
          </a:prstGeom>
          <a:noFill/>
          <a:ln cap="flat" cmpd="sng" w="127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38" name="Google Shape;638;p38"/>
          <p:cNvCxnSpPr/>
          <p:nvPr/>
        </p:nvCxnSpPr>
        <p:spPr>
          <a:xfrm>
            <a:off x="1532731" y="5027742"/>
            <a:ext cx="6501423" cy="1"/>
          </a:xfrm>
          <a:prstGeom prst="straightConnector1">
            <a:avLst/>
          </a:prstGeom>
          <a:noFill/>
          <a:ln cap="flat" cmpd="sng" w="38100">
            <a:solidFill>
              <a:srgbClr val="808799"/>
            </a:solidFill>
            <a:prstDash val="solid"/>
            <a:round/>
            <a:headEnd len="med" w="med" type="diamond"/>
            <a:tailEnd len="med" w="med" type="diamond"/>
          </a:ln>
        </p:spPr>
      </p:cxnSp>
      <p:sp>
        <p:nvSpPr>
          <p:cNvPr id="639" name="Google Shape;639;p38"/>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TIPOS DE ENTREGABLES EN UN PROYECTO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9"/>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TIPOS DE ENTREGABLES EN UN PROYECTO</a:t>
            </a:r>
            <a:endParaRPr b="0" i="0" sz="1000" u="none" cap="none" strike="noStrike">
              <a:solidFill>
                <a:srgbClr val="A5A5A5"/>
              </a:solidFill>
              <a:latin typeface="Calibri"/>
              <a:ea typeface="Calibri"/>
              <a:cs typeface="Calibri"/>
              <a:sym typeface="Calibri"/>
            </a:endParaRPr>
          </a:p>
        </p:txBody>
      </p:sp>
      <p:pic>
        <p:nvPicPr>
          <p:cNvPr id="646" name="Google Shape;646;p39"/>
          <p:cNvPicPr preferRelativeResize="0"/>
          <p:nvPr/>
        </p:nvPicPr>
        <p:blipFill rotWithShape="1">
          <a:blip r:embed="rId3">
            <a:alphaModFix/>
          </a:blip>
          <a:srcRect b="0" l="0" r="0" t="14878"/>
          <a:stretch/>
        </p:blipFill>
        <p:spPr>
          <a:xfrm>
            <a:off x="503238" y="1136309"/>
            <a:ext cx="6330013" cy="3067784"/>
          </a:xfrm>
          <a:prstGeom prst="rect">
            <a:avLst/>
          </a:prstGeom>
          <a:noFill/>
          <a:ln>
            <a:noFill/>
          </a:ln>
        </p:spPr>
      </p:pic>
      <p:sp>
        <p:nvSpPr>
          <p:cNvPr id="647" name="Google Shape;647;p39"/>
          <p:cNvSpPr/>
          <p:nvPr/>
        </p:nvSpPr>
        <p:spPr>
          <a:xfrm>
            <a:off x="4267200" y="1045029"/>
            <a:ext cx="1676399" cy="1803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8" name="Google Shape;648;p39"/>
          <p:cNvSpPr/>
          <p:nvPr/>
        </p:nvSpPr>
        <p:spPr>
          <a:xfrm>
            <a:off x="1368490" y="1535352"/>
            <a:ext cx="5162939" cy="934150"/>
          </a:xfrm>
          <a:prstGeom prst="roundRect">
            <a:avLst>
              <a:gd fmla="val 8010" name="adj"/>
            </a:avLst>
          </a:prstGeom>
          <a:noFill/>
          <a:ln cap="flat" cmpd="sng" w="28575">
            <a:solidFill>
              <a:srgbClr val="00B1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9" name="Google Shape;649;p39"/>
          <p:cNvSpPr/>
          <p:nvPr/>
        </p:nvSpPr>
        <p:spPr>
          <a:xfrm>
            <a:off x="1368490" y="3165099"/>
            <a:ext cx="5162939" cy="876773"/>
          </a:xfrm>
          <a:prstGeom prst="roundRect">
            <a:avLst>
              <a:gd fmla="val 8010" name="adj"/>
            </a:avLst>
          </a:prstGeom>
          <a:noFill/>
          <a:ln cap="flat" cmpd="sng" w="28575">
            <a:solidFill>
              <a:srgbClr val="EF45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tipo&#10;&#10;Descripción generada automáticamente" id="650" name="Google Shape;650;p39"/>
          <p:cNvPicPr preferRelativeResize="0"/>
          <p:nvPr/>
        </p:nvPicPr>
        <p:blipFill rotWithShape="1">
          <a:blip r:embed="rId4">
            <a:alphaModFix/>
          </a:blip>
          <a:srcRect b="0" l="0" r="0" t="0"/>
          <a:stretch/>
        </p:blipFill>
        <p:spPr>
          <a:xfrm>
            <a:off x="7463707" y="1002505"/>
            <a:ext cx="789447" cy="221402"/>
          </a:xfrm>
          <a:prstGeom prst="rect">
            <a:avLst/>
          </a:prstGeom>
          <a:noFill/>
          <a:ln>
            <a:noFill/>
          </a:ln>
        </p:spPr>
      </p:pic>
      <p:sp>
        <p:nvSpPr>
          <p:cNvPr id="651" name="Google Shape;651;p39"/>
          <p:cNvSpPr/>
          <p:nvPr/>
        </p:nvSpPr>
        <p:spPr>
          <a:xfrm>
            <a:off x="5382393" y="912813"/>
            <a:ext cx="1933367" cy="430887"/>
          </a:xfrm>
          <a:prstGeom prst="rect">
            <a:avLst/>
          </a:prstGeom>
          <a:solidFill>
            <a:srgbClr val="01B1C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s-PE" sz="1100" u="none" cap="none" strike="noStrike">
                <a:solidFill>
                  <a:schemeClr val="lt1"/>
                </a:solidFill>
                <a:latin typeface="Calibri"/>
                <a:ea typeface="Calibri"/>
                <a:cs typeface="Calibri"/>
                <a:sym typeface="Calibri"/>
              </a:rPr>
              <a:t>Proyecto de Construcción de una Planta de Detergentes</a:t>
            </a:r>
            <a:endParaRPr b="0" i="0" sz="1100" u="none" cap="none" strike="noStrike">
              <a:solidFill>
                <a:schemeClr val="lt1"/>
              </a:solidFill>
              <a:latin typeface="Calibri"/>
              <a:ea typeface="Calibri"/>
              <a:cs typeface="Calibri"/>
              <a:sym typeface="Calibri"/>
            </a:endParaRPr>
          </a:p>
        </p:txBody>
      </p:sp>
      <p:sp>
        <p:nvSpPr>
          <p:cNvPr id="652" name="Google Shape;652;p39"/>
          <p:cNvSpPr/>
          <p:nvPr/>
        </p:nvSpPr>
        <p:spPr>
          <a:xfrm>
            <a:off x="503237" y="4427589"/>
            <a:ext cx="6330013" cy="80291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Nota</a:t>
            </a:r>
            <a:r>
              <a:rPr b="0" i="0" lang="es-PE" sz="1400" u="none" cap="none" strike="noStrike">
                <a:solidFill>
                  <a:schemeClr val="dk1"/>
                </a:solidFill>
                <a:latin typeface="Calibri"/>
                <a:ea typeface="Calibri"/>
                <a:cs typeface="Calibri"/>
                <a:sym typeface="Calibri"/>
              </a:rPr>
              <a:t>: Si bien los entregables de Gestión del Proyecto no son útiles para el cliente, sí lo son para el Director de Proyecto pues con ellos administra todo el trabajo necesario para producir los entregables del producto.</a:t>
            </a:r>
            <a:endParaRPr b="0" i="0" sz="1400" u="none" cap="none" strike="noStrike">
              <a:solidFill>
                <a:schemeClr val="dk1"/>
              </a:solidFill>
              <a:latin typeface="Calibri"/>
              <a:ea typeface="Calibri"/>
              <a:cs typeface="Calibri"/>
              <a:sym typeface="Calibri"/>
            </a:endParaRPr>
          </a:p>
        </p:txBody>
      </p:sp>
      <p:sp>
        <p:nvSpPr>
          <p:cNvPr id="653" name="Google Shape;653;p39"/>
          <p:cNvSpPr/>
          <p:nvPr/>
        </p:nvSpPr>
        <p:spPr>
          <a:xfrm>
            <a:off x="6600052" y="3503735"/>
            <a:ext cx="340244" cy="282572"/>
          </a:xfrm>
          <a:prstGeom prst="rightArrow">
            <a:avLst>
              <a:gd fmla="val 50000" name="adj1"/>
              <a:gd fmla="val 50000" name="adj2"/>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4" name="Google Shape;654;p39"/>
          <p:cNvSpPr/>
          <p:nvPr/>
        </p:nvSpPr>
        <p:spPr>
          <a:xfrm>
            <a:off x="6600052" y="1848671"/>
            <a:ext cx="340244" cy="282572"/>
          </a:xfrm>
          <a:prstGeom prst="rightArrow">
            <a:avLst>
              <a:gd fmla="val 50000" name="adj1"/>
              <a:gd fmla="val 50000" name="adj2"/>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5" name="Google Shape;655;p39"/>
          <p:cNvSpPr/>
          <p:nvPr/>
        </p:nvSpPr>
        <p:spPr>
          <a:xfrm>
            <a:off x="7008919" y="1535352"/>
            <a:ext cx="1666769" cy="1206239"/>
          </a:xfrm>
          <a:prstGeom prst="roundRect">
            <a:avLst>
              <a:gd fmla="val 8610" name="adj"/>
            </a:avLst>
          </a:prstGeom>
          <a:solidFill>
            <a:srgbClr val="00B0F0">
              <a:alpha val="14901"/>
            </a:srgbClr>
          </a:solidFill>
          <a:ln>
            <a:noFill/>
          </a:ln>
        </p:spPr>
        <p:txBody>
          <a:bodyPr anchorCtr="0" anchor="ctr" bIns="45700" lIns="91425" spcFirstLastPara="1" rIns="91425" wrap="square" tIns="144000">
            <a:noAutofit/>
          </a:bodyPr>
          <a:lstStyle/>
          <a:p>
            <a:pPr indent="0" lvl="0" marL="0" marR="0" rtl="0" algn="l">
              <a:lnSpc>
                <a:spcPct val="100000"/>
              </a:lnSpc>
              <a:spcBef>
                <a:spcPts val="0"/>
              </a:spcBef>
              <a:spcAft>
                <a:spcPts val="0"/>
              </a:spcAft>
              <a:buClr>
                <a:srgbClr val="000000"/>
              </a:buClr>
              <a:buSzPts val="1050"/>
              <a:buFont typeface="Arial"/>
              <a:buNone/>
            </a:pPr>
            <a:r>
              <a:rPr b="1" i="0" lang="es-PE" sz="1050" u="none" cap="none" strike="noStrike">
                <a:solidFill>
                  <a:schemeClr val="dk1"/>
                </a:solidFill>
                <a:latin typeface="Calibri"/>
                <a:ea typeface="Calibri"/>
                <a:cs typeface="Calibri"/>
                <a:sym typeface="Calibri"/>
              </a:rPr>
              <a:t>Entregables del Producto del Proyecto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050"/>
              <a:buFont typeface="Arial"/>
              <a:buNone/>
            </a:pPr>
            <a:r>
              <a:rPr b="0" i="0" lang="es-PE" sz="1050" u="none" cap="none" strike="noStrike">
                <a:solidFill>
                  <a:schemeClr val="dk1"/>
                </a:solidFill>
                <a:latin typeface="Calibri"/>
                <a:ea typeface="Calibri"/>
                <a:cs typeface="Calibri"/>
                <a:sym typeface="Calibri"/>
              </a:rPr>
              <a:t>Son los entregables que recibirá el cliente y que constituyen el Objetivo del Proyecto.</a:t>
            </a:r>
            <a:endParaRPr b="0" i="0" sz="10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chemeClr val="dk1"/>
              </a:solidFill>
              <a:latin typeface="Calibri"/>
              <a:ea typeface="Calibri"/>
              <a:cs typeface="Calibri"/>
              <a:sym typeface="Calibri"/>
            </a:endParaRPr>
          </a:p>
        </p:txBody>
      </p:sp>
      <p:sp>
        <p:nvSpPr>
          <p:cNvPr id="656" name="Google Shape;656;p39"/>
          <p:cNvSpPr/>
          <p:nvPr/>
        </p:nvSpPr>
        <p:spPr>
          <a:xfrm>
            <a:off x="7008919" y="2933243"/>
            <a:ext cx="1666769" cy="1356044"/>
          </a:xfrm>
          <a:prstGeom prst="roundRect">
            <a:avLst>
              <a:gd fmla="val 8610" name="adj"/>
            </a:avLst>
          </a:prstGeom>
          <a:solidFill>
            <a:srgbClr val="00B0F0">
              <a:alpha val="14901"/>
            </a:srgbClr>
          </a:solidFill>
          <a:ln>
            <a:noFill/>
          </a:ln>
        </p:spPr>
        <p:txBody>
          <a:bodyPr anchorCtr="0" anchor="t" bIns="45700" lIns="91425" spcFirstLastPara="1" rIns="91425" wrap="square" tIns="36000">
            <a:noAutofit/>
          </a:bodyPr>
          <a:lstStyle/>
          <a:p>
            <a:pPr indent="0" lvl="0" marL="0" marR="0" rtl="0" algn="l">
              <a:lnSpc>
                <a:spcPct val="100000"/>
              </a:lnSpc>
              <a:spcBef>
                <a:spcPts val="0"/>
              </a:spcBef>
              <a:spcAft>
                <a:spcPts val="0"/>
              </a:spcAft>
              <a:buClr>
                <a:srgbClr val="000000"/>
              </a:buClr>
              <a:buSzPts val="1050"/>
              <a:buFont typeface="Arial"/>
              <a:buNone/>
            </a:pPr>
            <a:r>
              <a:rPr b="1" i="0" lang="es-PE" sz="1050" u="none" cap="none" strike="noStrike">
                <a:solidFill>
                  <a:schemeClr val="dk1"/>
                </a:solidFill>
                <a:latin typeface="Calibri"/>
                <a:ea typeface="Calibri"/>
                <a:cs typeface="Calibri"/>
                <a:sym typeface="Calibri"/>
              </a:rPr>
              <a:t>Entregables de Gestión del Proyecto</a:t>
            </a:r>
            <a:endParaRPr b="1" i="0" sz="105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050"/>
              <a:buFont typeface="Arial"/>
              <a:buNone/>
            </a:pPr>
            <a:r>
              <a:rPr b="0" i="0" lang="es-PE" sz="1050" u="none" cap="none" strike="noStrike">
                <a:solidFill>
                  <a:schemeClr val="dk1"/>
                </a:solidFill>
                <a:latin typeface="Calibri"/>
                <a:ea typeface="Calibri"/>
                <a:cs typeface="Calibri"/>
                <a:sym typeface="Calibri"/>
              </a:rPr>
              <a:t>Son los entregables que se van generando para ayudar al Director de Proyecto para administrar el trabajo del proyecto.</a:t>
            </a:r>
            <a:endParaRPr b="0" i="0" sz="10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 name="Google Shape;74;p4"/>
          <p:cNvSpPr txBox="1"/>
          <p:nvPr/>
        </p:nvSpPr>
        <p:spPr>
          <a:xfrm>
            <a:off x="1008064" y="3169974"/>
            <a:ext cx="6520497" cy="3877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Arial"/>
                <a:ea typeface="Arial"/>
                <a:cs typeface="Arial"/>
                <a:sym typeface="Arial"/>
              </a:rPr>
              <a:t>DEFINICIONES</a:t>
            </a:r>
            <a:endParaRPr b="1" i="0" sz="2800" u="none" cap="none" strike="noStrike">
              <a:solidFill>
                <a:schemeClr val="lt1"/>
              </a:solidFill>
              <a:latin typeface="Arial"/>
              <a:ea typeface="Arial"/>
              <a:cs typeface="Arial"/>
              <a:sym typeface="Arial"/>
            </a:endParaRPr>
          </a:p>
        </p:txBody>
      </p:sp>
      <p:pic>
        <p:nvPicPr>
          <p:cNvPr id="75" name="Google Shape;75;p4"/>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3" name="Google Shape;663;p40"/>
          <p:cNvSpPr txBox="1"/>
          <p:nvPr/>
        </p:nvSpPr>
        <p:spPr>
          <a:xfrm>
            <a:off x="1008064" y="3169974"/>
            <a:ext cx="6645066" cy="7201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600"/>
              <a:buFont typeface="Arial"/>
              <a:buNone/>
            </a:pPr>
            <a:r>
              <a:rPr b="0" i="0" lang="es-PE" sz="2600" u="none" cap="none" strike="noStrike">
                <a:solidFill>
                  <a:schemeClr val="lt1"/>
                </a:solidFill>
                <a:latin typeface="Arial"/>
                <a:ea typeface="Arial"/>
                <a:cs typeface="Arial"/>
                <a:sym typeface="Arial"/>
              </a:rPr>
              <a:t>EQUILIBRIOS DE LAS </a:t>
            </a:r>
            <a:br>
              <a:rPr b="0" i="0" lang="es-PE" sz="2600" u="none" cap="none" strike="noStrike">
                <a:solidFill>
                  <a:schemeClr val="lt1"/>
                </a:solidFill>
                <a:latin typeface="Arial"/>
                <a:ea typeface="Arial"/>
                <a:cs typeface="Arial"/>
                <a:sym typeface="Arial"/>
              </a:rPr>
            </a:br>
            <a:r>
              <a:rPr b="1" i="0" lang="es-PE" sz="2600" u="none" cap="none" strike="noStrike">
                <a:solidFill>
                  <a:schemeClr val="lt1"/>
                </a:solidFill>
                <a:latin typeface="Arial"/>
                <a:ea typeface="Arial"/>
                <a:cs typeface="Arial"/>
                <a:sym typeface="Arial"/>
              </a:rPr>
              <a:t>RESTRICCIONES EN COMPETENCIA</a:t>
            </a:r>
            <a:endParaRPr b="1" i="0" sz="2600" u="none" cap="none" strike="noStrike">
              <a:solidFill>
                <a:schemeClr val="lt1"/>
              </a:solidFill>
              <a:latin typeface="Arial"/>
              <a:ea typeface="Arial"/>
              <a:cs typeface="Arial"/>
              <a:sym typeface="Arial"/>
            </a:endParaRPr>
          </a:p>
        </p:txBody>
      </p:sp>
      <p:pic>
        <p:nvPicPr>
          <p:cNvPr id="664" name="Google Shape;664;p40"/>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1"/>
          <p:cNvSpPr txBox="1"/>
          <p:nvPr/>
        </p:nvSpPr>
        <p:spPr>
          <a:xfrm>
            <a:off x="503237" y="912813"/>
            <a:ext cx="3727687"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Identificación de Restricciones</a:t>
            </a:r>
            <a:endParaRPr b="0" i="0" sz="1400" u="none" cap="none" strike="noStrike">
              <a:solidFill>
                <a:srgbClr val="000000"/>
              </a:solidFill>
              <a:latin typeface="Calibri"/>
              <a:ea typeface="Calibri"/>
              <a:cs typeface="Calibri"/>
              <a:sym typeface="Calibri"/>
            </a:endParaRPr>
          </a:p>
        </p:txBody>
      </p:sp>
      <p:sp>
        <p:nvSpPr>
          <p:cNvPr id="671" name="Google Shape;671;p41"/>
          <p:cNvSpPr txBox="1"/>
          <p:nvPr/>
        </p:nvSpPr>
        <p:spPr>
          <a:xfrm>
            <a:off x="882738" y="1413139"/>
            <a:ext cx="3348186" cy="22467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Restricciones Habituales</a:t>
            </a:r>
            <a:endParaRPr b="0" i="0" sz="1400" u="none" cap="none" strike="noStrike">
              <a:solidFill>
                <a:srgbClr val="000000"/>
              </a:solidFill>
              <a:latin typeface="Calibri"/>
              <a:ea typeface="Calibri"/>
              <a:cs typeface="Calibri"/>
              <a:sym typeface="Calibri"/>
            </a:endParaRPr>
          </a:p>
          <a:p>
            <a:pPr indent="-177800" lvl="1" marL="180975"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Alcance</a:t>
            </a:r>
            <a:endParaRPr b="0" i="0" sz="1400" u="none" cap="none" strike="noStrike">
              <a:solidFill>
                <a:srgbClr val="000000"/>
              </a:solidFill>
              <a:latin typeface="Calibri"/>
              <a:ea typeface="Calibri"/>
              <a:cs typeface="Calibri"/>
              <a:sym typeface="Calibri"/>
            </a:endParaRPr>
          </a:p>
          <a:p>
            <a:pPr indent="-177800" lvl="1" marL="180975"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Tiempo</a:t>
            </a:r>
            <a:endParaRPr b="0" i="0" sz="1400" u="none" cap="none" strike="noStrike">
              <a:solidFill>
                <a:srgbClr val="000000"/>
              </a:solidFill>
              <a:latin typeface="Calibri"/>
              <a:ea typeface="Calibri"/>
              <a:cs typeface="Calibri"/>
              <a:sym typeface="Calibri"/>
            </a:endParaRPr>
          </a:p>
          <a:p>
            <a:pPr indent="-177800" lvl="1" marL="180975"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Costo</a:t>
            </a:r>
            <a:endParaRPr b="0" i="0" sz="1400" u="none" cap="none" strike="noStrike">
              <a:solidFill>
                <a:srgbClr val="000000"/>
              </a:solidFill>
              <a:latin typeface="Calibri"/>
              <a:ea typeface="Calibri"/>
              <a:cs typeface="Calibri"/>
              <a:sym typeface="Calibri"/>
            </a:endParaRPr>
          </a:p>
          <a:p>
            <a:pPr indent="-177800" lvl="1" marL="180975"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Calidad</a:t>
            </a:r>
            <a:endParaRPr b="0" i="0" sz="1400" u="none" cap="none" strike="noStrike">
              <a:solidFill>
                <a:srgbClr val="000000"/>
              </a:solidFill>
              <a:latin typeface="Calibri"/>
              <a:ea typeface="Calibri"/>
              <a:cs typeface="Calibri"/>
              <a:sym typeface="Calibri"/>
            </a:endParaRPr>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Otras Restricciones</a:t>
            </a:r>
            <a:endParaRPr b="0" i="0" sz="1400" u="none" cap="none" strike="noStrike">
              <a:solidFill>
                <a:srgbClr val="000000"/>
              </a:solidFill>
              <a:latin typeface="Calibri"/>
              <a:ea typeface="Calibri"/>
              <a:cs typeface="Calibri"/>
              <a:sym typeface="Calibri"/>
            </a:endParaRPr>
          </a:p>
          <a:p>
            <a:pPr indent="-177800" lvl="1" marL="180975"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Recursos</a:t>
            </a:r>
            <a:endParaRPr b="0" i="0" sz="1400" u="none" cap="none" strike="noStrike">
              <a:solidFill>
                <a:srgbClr val="000000"/>
              </a:solidFill>
              <a:latin typeface="Calibri"/>
              <a:ea typeface="Calibri"/>
              <a:cs typeface="Calibri"/>
              <a:sym typeface="Calibri"/>
            </a:endParaRPr>
          </a:p>
          <a:p>
            <a:pPr indent="-177800" lvl="1" marL="180975"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Riesgos</a:t>
            </a:r>
            <a:endParaRPr b="0" i="0" sz="1600" u="none" cap="none" strike="noStrike">
              <a:solidFill>
                <a:schemeClr val="dk1"/>
              </a:solidFill>
              <a:latin typeface="Calibri"/>
              <a:ea typeface="Calibri"/>
              <a:cs typeface="Calibri"/>
              <a:sym typeface="Calibri"/>
            </a:endParaRPr>
          </a:p>
        </p:txBody>
      </p:sp>
      <p:sp>
        <p:nvSpPr>
          <p:cNvPr id="672" name="Google Shape;672;p41"/>
          <p:cNvSpPr txBox="1"/>
          <p:nvPr/>
        </p:nvSpPr>
        <p:spPr>
          <a:xfrm>
            <a:off x="4730750" y="912813"/>
            <a:ext cx="3727687"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Técnicas de Equilibrio</a:t>
            </a:r>
            <a:endParaRPr b="0" i="0" sz="1400" u="none" cap="none" strike="noStrike">
              <a:solidFill>
                <a:srgbClr val="000000"/>
              </a:solidFill>
              <a:latin typeface="Calibri"/>
              <a:ea typeface="Calibri"/>
              <a:cs typeface="Calibri"/>
              <a:sym typeface="Calibri"/>
            </a:endParaRPr>
          </a:p>
        </p:txBody>
      </p:sp>
      <p:sp>
        <p:nvSpPr>
          <p:cNvPr id="673" name="Google Shape;673;p41"/>
          <p:cNvSpPr txBox="1"/>
          <p:nvPr/>
        </p:nvSpPr>
        <p:spPr>
          <a:xfrm>
            <a:off x="5084071" y="1402940"/>
            <a:ext cx="3452442" cy="1969770"/>
          </a:xfrm>
          <a:prstGeom prst="rect">
            <a:avLst/>
          </a:prstGeom>
          <a:noFill/>
          <a:ln>
            <a:noFill/>
          </a:ln>
        </p:spPr>
        <p:txBody>
          <a:bodyPr anchorCtr="0" anchor="t" bIns="0" lIns="0" spcFirstLastPara="1" rIns="0" wrap="square" tIns="0">
            <a:spAutoFit/>
          </a:bodyPr>
          <a:lstStyle/>
          <a:p>
            <a:pPr indent="0" lvl="0" marL="7938"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Análisis de Compromisos</a:t>
            </a:r>
            <a:endParaRPr b="1" i="0" sz="1600" u="none" cap="none" strike="noStrike">
              <a:solidFill>
                <a:srgbClr val="EF4539"/>
              </a:solidFill>
              <a:latin typeface="Calibri"/>
              <a:ea typeface="Calibri"/>
              <a:cs typeface="Calibri"/>
              <a:sym typeface="Calibri"/>
            </a:endParaRPr>
          </a:p>
          <a:p>
            <a:pPr indent="0" lvl="1" marL="7938"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Evaluar el impacto de cambiar una restricción en las otras.</a:t>
            </a:r>
            <a:endParaRPr b="0" i="0" sz="1400" u="none" cap="none" strike="noStrike">
              <a:solidFill>
                <a:srgbClr val="000000"/>
              </a:solidFill>
              <a:latin typeface="Calibri"/>
              <a:ea typeface="Calibri"/>
              <a:cs typeface="Calibri"/>
              <a:sym typeface="Calibri"/>
            </a:endParaRPr>
          </a:p>
          <a:p>
            <a:pPr indent="0" lvl="1" marL="7938"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7938" marR="0" rtl="0" algn="l">
              <a:lnSpc>
                <a:spcPct val="100000"/>
              </a:lnSpc>
              <a:spcBef>
                <a:spcPts val="0"/>
              </a:spcBef>
              <a:spcAft>
                <a:spcPts val="0"/>
              </a:spcAft>
              <a:buClr>
                <a:srgbClr val="000000"/>
              </a:buClr>
              <a:buSzPts val="1600"/>
              <a:buFont typeface="Arial"/>
              <a:buNone/>
            </a:pPr>
            <a:r>
              <a:rPr b="1" i="0" lang="es-PE" sz="1600" u="none" cap="none" strike="noStrike">
                <a:solidFill>
                  <a:srgbClr val="EF4539"/>
                </a:solidFill>
                <a:latin typeface="Calibri"/>
                <a:ea typeface="Calibri"/>
                <a:cs typeface="Calibri"/>
                <a:sym typeface="Calibri"/>
              </a:rPr>
              <a:t>Gestión de Cambios</a:t>
            </a:r>
            <a:endParaRPr b="1" i="0" sz="1600" u="none" cap="none" strike="noStrike">
              <a:solidFill>
                <a:srgbClr val="EF4539"/>
              </a:solidFill>
              <a:latin typeface="Calibri"/>
              <a:ea typeface="Calibri"/>
              <a:cs typeface="Calibri"/>
              <a:sym typeface="Calibri"/>
            </a:endParaRPr>
          </a:p>
          <a:p>
            <a:pPr indent="0" lvl="1" marL="7938"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Procedimientos para manejar solicitudes de cambio y su impacto en las restricciones.</a:t>
            </a:r>
            <a:endParaRPr b="0" i="0" sz="1600" u="none" cap="none" strike="noStrike">
              <a:solidFill>
                <a:schemeClr val="dk1"/>
              </a:solidFill>
              <a:latin typeface="Calibri"/>
              <a:ea typeface="Calibri"/>
              <a:cs typeface="Calibri"/>
              <a:sym typeface="Calibri"/>
            </a:endParaRPr>
          </a:p>
        </p:txBody>
      </p:sp>
      <p:cxnSp>
        <p:nvCxnSpPr>
          <p:cNvPr id="674" name="Google Shape;674;p41"/>
          <p:cNvCxnSpPr/>
          <p:nvPr/>
        </p:nvCxnSpPr>
        <p:spPr>
          <a:xfrm>
            <a:off x="4355615" y="840666"/>
            <a:ext cx="0" cy="3315572"/>
          </a:xfrm>
          <a:prstGeom prst="straightConnector1">
            <a:avLst/>
          </a:prstGeom>
          <a:noFill/>
          <a:ln cap="flat" cmpd="sng" w="9525">
            <a:solidFill>
              <a:srgbClr val="7F7F7F"/>
            </a:solidFill>
            <a:prstDash val="solid"/>
            <a:round/>
            <a:headEnd len="sm" w="sm" type="none"/>
            <a:tailEnd len="sm" w="sm" type="none"/>
          </a:ln>
          <a:effectLst>
            <a:outerShdw blurRad="95000" rotWithShape="0">
              <a:srgbClr val="000000">
                <a:alpha val="49411"/>
              </a:srgbClr>
            </a:outerShdw>
          </a:effectLst>
        </p:spPr>
      </p:cxnSp>
      <p:sp>
        <p:nvSpPr>
          <p:cNvPr id="675" name="Google Shape;675;p41"/>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EQUILIBRIOS DE LAS RESTRICCIONES EN COMPETENCIA</a:t>
            </a:r>
            <a:endParaRPr b="0" i="0" sz="1000" u="none" cap="none" strike="noStrike">
              <a:solidFill>
                <a:srgbClr val="A5A5A5"/>
              </a:solidFill>
              <a:latin typeface="Calibri"/>
              <a:ea typeface="Calibri"/>
              <a:cs typeface="Calibri"/>
              <a:sym typeface="Calibri"/>
            </a:endParaRPr>
          </a:p>
        </p:txBody>
      </p:sp>
      <p:cxnSp>
        <p:nvCxnSpPr>
          <p:cNvPr id="676" name="Google Shape;676;p41"/>
          <p:cNvCxnSpPr/>
          <p:nvPr/>
        </p:nvCxnSpPr>
        <p:spPr>
          <a:xfrm>
            <a:off x="677911" y="1667113"/>
            <a:ext cx="0" cy="1202315"/>
          </a:xfrm>
          <a:prstGeom prst="straightConnector1">
            <a:avLst/>
          </a:prstGeom>
          <a:noFill/>
          <a:ln cap="flat" cmpd="sng" w="12700">
            <a:solidFill>
              <a:srgbClr val="EE4639"/>
            </a:solidFill>
            <a:prstDash val="solid"/>
            <a:round/>
            <a:headEnd len="sm" w="sm" type="none"/>
            <a:tailEnd len="sm" w="sm" type="none"/>
          </a:ln>
        </p:spPr>
      </p:cxnSp>
      <p:sp>
        <p:nvSpPr>
          <p:cNvPr id="677" name="Google Shape;677;p41"/>
          <p:cNvSpPr/>
          <p:nvPr/>
        </p:nvSpPr>
        <p:spPr>
          <a:xfrm>
            <a:off x="601569" y="146208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8" name="Google Shape;678;p41"/>
          <p:cNvSpPr/>
          <p:nvPr/>
        </p:nvSpPr>
        <p:spPr>
          <a:xfrm>
            <a:off x="601569" y="291932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79" name="Google Shape;679;p41"/>
          <p:cNvCxnSpPr/>
          <p:nvPr/>
        </p:nvCxnSpPr>
        <p:spPr>
          <a:xfrm>
            <a:off x="4884151" y="1667113"/>
            <a:ext cx="0" cy="644287"/>
          </a:xfrm>
          <a:prstGeom prst="straightConnector1">
            <a:avLst/>
          </a:prstGeom>
          <a:noFill/>
          <a:ln cap="flat" cmpd="sng" w="12700">
            <a:solidFill>
              <a:srgbClr val="EE4639"/>
            </a:solidFill>
            <a:prstDash val="solid"/>
            <a:round/>
            <a:headEnd len="sm" w="sm" type="none"/>
            <a:tailEnd len="sm" w="sm" type="none"/>
          </a:ln>
        </p:spPr>
      </p:cxnSp>
      <p:sp>
        <p:nvSpPr>
          <p:cNvPr id="680" name="Google Shape;680;p41"/>
          <p:cNvSpPr/>
          <p:nvPr/>
        </p:nvSpPr>
        <p:spPr>
          <a:xfrm>
            <a:off x="4807809" y="146208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1" name="Google Shape;681;p41"/>
          <p:cNvSpPr/>
          <p:nvPr/>
        </p:nvSpPr>
        <p:spPr>
          <a:xfrm>
            <a:off x="4807809" y="242220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2" name="Google Shape;682;p41"/>
          <p:cNvSpPr/>
          <p:nvPr/>
        </p:nvSpPr>
        <p:spPr>
          <a:xfrm>
            <a:off x="677911" y="4037970"/>
            <a:ext cx="7368806" cy="1031492"/>
          </a:xfrm>
          <a:prstGeom prst="roundRect">
            <a:avLst>
              <a:gd fmla="val 16667" name="adj"/>
            </a:avLst>
          </a:prstGeom>
          <a:solidFill>
            <a:srgbClr val="F2F2F2"/>
          </a:solidFill>
          <a:ln>
            <a:noFill/>
          </a:ln>
        </p:spPr>
        <p:txBody>
          <a:bodyPr anchorCtr="0" anchor="ctr" bIns="45700" lIns="91425" spcFirstLastPara="1" rIns="144000"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El equilibrio de las restricciones en competencia es vital para asegurar que el proyecto se complete de manera exitosa, cumpliendo con los objetivos establecidos y proporcionando el máximo valor posible a todos los</a:t>
            </a:r>
            <a:r>
              <a:rPr b="0" i="1" lang="es-PE" sz="1500" u="none" cap="none" strike="noStrike">
                <a:solidFill>
                  <a:schemeClr val="dk1"/>
                </a:solidFill>
                <a:latin typeface="Calibri"/>
                <a:ea typeface="Calibri"/>
                <a:cs typeface="Calibri"/>
                <a:sym typeface="Calibri"/>
              </a:rPr>
              <a:t> stakeholders </a:t>
            </a:r>
            <a:r>
              <a:rPr b="0" i="0" lang="es-PE" sz="1500" u="none" cap="none" strike="noStrike">
                <a:solidFill>
                  <a:schemeClr val="dk1"/>
                </a:solidFill>
                <a:latin typeface="Calibri"/>
                <a:ea typeface="Calibri"/>
                <a:cs typeface="Calibri"/>
                <a:sym typeface="Calibri"/>
              </a:rPr>
              <a:t>involucrados.</a:t>
            </a:r>
            <a:endParaRPr b="0" i="0" sz="15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p42"/>
          <p:cNvSpPr txBox="1"/>
          <p:nvPr/>
        </p:nvSpPr>
        <p:spPr>
          <a:xfrm>
            <a:off x="1008064" y="3169974"/>
            <a:ext cx="652049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CRITERIOS DE ACEPTACIÓN </a:t>
            </a:r>
            <a:br>
              <a:rPr b="0" i="0" lang="es-PE" sz="2800" u="none" cap="none" strike="noStrike">
                <a:solidFill>
                  <a:schemeClr val="lt1"/>
                </a:solidFill>
                <a:latin typeface="Arial"/>
                <a:ea typeface="Arial"/>
                <a:cs typeface="Arial"/>
                <a:sym typeface="Arial"/>
              </a:rPr>
            </a:br>
            <a:r>
              <a:rPr b="1" i="0" lang="es-PE" sz="2800" u="none" cap="none" strike="noStrike">
                <a:solidFill>
                  <a:schemeClr val="lt1"/>
                </a:solidFill>
                <a:latin typeface="Arial"/>
                <a:ea typeface="Arial"/>
                <a:cs typeface="Arial"/>
                <a:sym typeface="Arial"/>
              </a:rPr>
              <a:t>DE LOS ENTREGABLES</a:t>
            </a:r>
            <a:endParaRPr b="1" i="0" sz="2800" u="none" cap="none" strike="noStrike">
              <a:solidFill>
                <a:schemeClr val="lt1"/>
              </a:solidFill>
              <a:latin typeface="Arial"/>
              <a:ea typeface="Arial"/>
              <a:cs typeface="Arial"/>
              <a:sym typeface="Arial"/>
            </a:endParaRPr>
          </a:p>
        </p:txBody>
      </p:sp>
      <p:pic>
        <p:nvPicPr>
          <p:cNvPr id="690" name="Google Shape;690;p42"/>
          <p:cNvPicPr preferRelativeResize="0"/>
          <p:nvPr/>
        </p:nvPicPr>
        <p:blipFill rotWithShape="1">
          <a:blip r:embed="rId3">
            <a:alphaModFix/>
          </a:blip>
          <a:srcRect b="0" l="0" r="0" t="0"/>
          <a:stretch/>
        </p:blipFill>
        <p:spPr>
          <a:xfrm>
            <a:off x="1008065" y="2869612"/>
            <a:ext cx="195423" cy="20125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3"/>
          <p:cNvSpPr txBox="1"/>
          <p:nvPr/>
        </p:nvSpPr>
        <p:spPr>
          <a:xfrm>
            <a:off x="503238" y="912813"/>
            <a:ext cx="3410394" cy="30315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DEFINICIÓN</a:t>
            </a:r>
            <a:endParaRPr b="0" i="0" sz="1600" u="none" cap="none" strike="noStrike">
              <a:solidFill>
                <a:srgbClr val="000000"/>
              </a:solidFill>
              <a:latin typeface="Calibri"/>
              <a:ea typeface="Calibri"/>
              <a:cs typeface="Calibri"/>
              <a:sym typeface="Calibri"/>
            </a:endParaRPr>
          </a:p>
          <a:p>
            <a:pPr indent="-182563" lvl="0" marL="182563" marR="0" rtl="0" algn="l">
              <a:lnSpc>
                <a:spcPct val="100000"/>
              </a:lnSpc>
              <a:spcBef>
                <a:spcPts val="60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Son un conjunto de </a:t>
            </a:r>
            <a:r>
              <a:rPr b="1" i="0" lang="es-PE" sz="1600" u="none" cap="none" strike="noStrike">
                <a:solidFill>
                  <a:srgbClr val="EF4539"/>
                </a:solidFill>
                <a:latin typeface="Calibri"/>
                <a:ea typeface="Calibri"/>
                <a:cs typeface="Calibri"/>
                <a:sym typeface="Calibri"/>
              </a:rPr>
              <a:t>condiciones y estándares predefinidos que un producto, servicio o resultado </a:t>
            </a:r>
            <a:r>
              <a:rPr b="0" i="0" lang="es-PE" sz="1600" u="none" cap="none" strike="noStrike">
                <a:solidFill>
                  <a:schemeClr val="dk1"/>
                </a:solidFill>
                <a:latin typeface="Calibri"/>
                <a:ea typeface="Calibri"/>
                <a:cs typeface="Calibri"/>
                <a:sym typeface="Calibri"/>
              </a:rPr>
              <a:t>debe cumplir para ser aceptado por los </a:t>
            </a:r>
            <a:r>
              <a:rPr b="0" i="1" lang="es-PE" sz="1600" u="none" cap="none" strike="noStrike">
                <a:solidFill>
                  <a:schemeClr val="dk1"/>
                </a:solidFill>
                <a:latin typeface="Calibri"/>
                <a:ea typeface="Calibri"/>
                <a:cs typeface="Calibri"/>
                <a:sym typeface="Calibri"/>
              </a:rPr>
              <a:t>stakeholders </a:t>
            </a:r>
            <a:r>
              <a:rPr b="0" i="0" lang="es-PE" sz="1600" u="none" cap="none" strike="noStrike">
                <a:solidFill>
                  <a:schemeClr val="dk1"/>
                </a:solidFill>
                <a:latin typeface="Calibri"/>
                <a:ea typeface="Calibri"/>
                <a:cs typeface="Calibri"/>
                <a:sym typeface="Calibri"/>
              </a:rPr>
              <a:t>del proyecto. </a:t>
            </a:r>
            <a:endParaRPr b="0" i="0" sz="1600" u="none" cap="none" strike="noStrike">
              <a:solidFill>
                <a:srgbClr val="000000"/>
              </a:solidFill>
              <a:latin typeface="Calibri"/>
              <a:ea typeface="Calibri"/>
              <a:cs typeface="Calibri"/>
              <a:sym typeface="Calibri"/>
            </a:endParaRPr>
          </a:p>
          <a:p>
            <a:pPr indent="-68263" lvl="0" marL="182563" marR="0" rtl="0" algn="l">
              <a:lnSpc>
                <a:spcPct val="100000"/>
              </a:lnSpc>
              <a:spcBef>
                <a:spcPts val="0"/>
              </a:spcBef>
              <a:spcAft>
                <a:spcPts val="0"/>
              </a:spcAft>
              <a:buClr>
                <a:schemeClr val="dk1"/>
              </a:buClr>
              <a:buSzPts val="1800"/>
              <a:buFont typeface="Arial"/>
              <a:buNone/>
            </a:pPr>
            <a:r>
              <a:t/>
            </a:r>
            <a:endParaRPr b="0" i="0" sz="1600" u="none" cap="none" strike="noStrike">
              <a:solidFill>
                <a:schemeClr val="dk1"/>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Estos criterios especifican los requisitos que deben satisfacerse para que los entregables sean considerados completos y conformes a las expectativas y necesidades acordadas.</a:t>
            </a:r>
            <a:endParaRPr b="0" i="0" sz="1600" u="none" cap="none" strike="noStrike">
              <a:solidFill>
                <a:schemeClr val="dk1"/>
              </a:solidFill>
              <a:latin typeface="Calibri"/>
              <a:ea typeface="Calibri"/>
              <a:cs typeface="Calibri"/>
              <a:sym typeface="Calibri"/>
            </a:endParaRPr>
          </a:p>
        </p:txBody>
      </p:sp>
      <p:sp>
        <p:nvSpPr>
          <p:cNvPr id="697" name="Google Shape;697;p43"/>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CRITERIOS DE ACEPTACIÓN DE LOS ENTREGABLES</a:t>
            </a:r>
            <a:endParaRPr b="0" i="0" sz="1000" u="none" cap="none" strike="noStrike">
              <a:solidFill>
                <a:srgbClr val="A5A5A5"/>
              </a:solidFill>
              <a:latin typeface="Calibri"/>
              <a:ea typeface="Calibri"/>
              <a:cs typeface="Calibri"/>
              <a:sym typeface="Calibri"/>
            </a:endParaRPr>
          </a:p>
        </p:txBody>
      </p:sp>
      <p:pic>
        <p:nvPicPr>
          <p:cNvPr id="698" name="Google Shape;698;p43"/>
          <p:cNvPicPr preferRelativeResize="0"/>
          <p:nvPr/>
        </p:nvPicPr>
        <p:blipFill rotWithShape="1">
          <a:blip r:embed="rId3">
            <a:alphaModFix/>
          </a:blip>
          <a:srcRect b="0" l="0" r="0" t="0"/>
          <a:stretch/>
        </p:blipFill>
        <p:spPr>
          <a:xfrm>
            <a:off x="4067175" y="912812"/>
            <a:ext cx="5076825" cy="4321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4"/>
          <p:cNvSpPr txBox="1"/>
          <p:nvPr/>
        </p:nvSpPr>
        <p:spPr>
          <a:xfrm>
            <a:off x="503238" y="912813"/>
            <a:ext cx="3984737" cy="31331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Importancia</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Garantizar que los entregables cumplen con los requisitos y expectativas de los </a:t>
            </a:r>
            <a:r>
              <a:rPr b="0" i="1" lang="es-PE" sz="1600" u="none" cap="none" strike="noStrike">
                <a:solidFill>
                  <a:schemeClr val="dk1"/>
                </a:solidFill>
                <a:latin typeface="Calibri"/>
                <a:ea typeface="Calibri"/>
                <a:cs typeface="Calibri"/>
                <a:sym typeface="Calibri"/>
              </a:rPr>
              <a:t>stakeholders.</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Componentes (qué deben considerar)</a:t>
            </a:r>
            <a:endParaRPr b="0" i="0" sz="1600" u="none" cap="none" strike="noStrike">
              <a:solidFill>
                <a:srgbClr val="000000"/>
              </a:solidFill>
              <a:latin typeface="Calibri"/>
              <a:ea typeface="Calibri"/>
              <a:cs typeface="Calibri"/>
              <a:sym typeface="Calibri"/>
            </a:endParaRPr>
          </a:p>
          <a:p>
            <a:pPr indent="0" lvl="0" marL="355600" marR="0" rtl="0" algn="l">
              <a:lnSpc>
                <a:spcPct val="16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Claridad</a:t>
            </a:r>
            <a:endParaRPr b="0" i="0" sz="1600" u="none" cap="none" strike="noStrike">
              <a:solidFill>
                <a:srgbClr val="000000"/>
              </a:solidFill>
              <a:latin typeface="Calibri"/>
              <a:ea typeface="Calibri"/>
              <a:cs typeface="Calibri"/>
              <a:sym typeface="Calibri"/>
            </a:endParaRPr>
          </a:p>
          <a:p>
            <a:pPr indent="0" lvl="0" marL="355600" marR="0" rtl="0" algn="l">
              <a:lnSpc>
                <a:spcPct val="16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Especificidad</a:t>
            </a:r>
            <a:endParaRPr b="0" i="0" sz="1600" u="none" cap="none" strike="noStrike">
              <a:solidFill>
                <a:srgbClr val="000000"/>
              </a:solidFill>
              <a:latin typeface="Calibri"/>
              <a:ea typeface="Calibri"/>
              <a:cs typeface="Calibri"/>
              <a:sym typeface="Calibri"/>
            </a:endParaRPr>
          </a:p>
          <a:p>
            <a:pPr indent="0" lvl="0" marL="355600" marR="0" rtl="0" algn="l">
              <a:lnSpc>
                <a:spcPct val="16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Verificabilidad</a:t>
            </a:r>
            <a:endParaRPr b="0" i="0" sz="1600" u="none" cap="none" strike="noStrike">
              <a:solidFill>
                <a:srgbClr val="000000"/>
              </a:solidFill>
              <a:latin typeface="Calibri"/>
              <a:ea typeface="Calibri"/>
              <a:cs typeface="Calibri"/>
              <a:sym typeface="Calibri"/>
            </a:endParaRPr>
          </a:p>
          <a:p>
            <a:pPr indent="0" lvl="0" marL="0" marR="0" rtl="0" algn="l">
              <a:lnSpc>
                <a:spcPct val="16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Calibri"/>
              <a:ea typeface="Calibri"/>
              <a:cs typeface="Calibri"/>
              <a:sym typeface="Calibri"/>
            </a:endParaRPr>
          </a:p>
        </p:txBody>
      </p:sp>
      <p:sp>
        <p:nvSpPr>
          <p:cNvPr id="705" name="Google Shape;705;p44"/>
          <p:cNvSpPr/>
          <p:nvPr/>
        </p:nvSpPr>
        <p:spPr>
          <a:xfrm>
            <a:off x="503237" y="376836"/>
            <a:ext cx="388937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CRITERIOS DE ACEPTACIÓN DE LOS ENTREGABLES</a:t>
            </a:r>
            <a:endParaRPr b="0" i="0" sz="1000" u="none" cap="none" strike="noStrike">
              <a:solidFill>
                <a:srgbClr val="A5A5A5"/>
              </a:solidFill>
              <a:latin typeface="Calibri"/>
              <a:ea typeface="Calibri"/>
              <a:cs typeface="Calibri"/>
              <a:sym typeface="Calibri"/>
            </a:endParaRPr>
          </a:p>
        </p:txBody>
      </p:sp>
      <p:cxnSp>
        <p:nvCxnSpPr>
          <p:cNvPr id="706" name="Google Shape;706;p44"/>
          <p:cNvCxnSpPr/>
          <p:nvPr/>
        </p:nvCxnSpPr>
        <p:spPr>
          <a:xfrm>
            <a:off x="684213" y="2491515"/>
            <a:ext cx="0" cy="193857"/>
          </a:xfrm>
          <a:prstGeom prst="straightConnector1">
            <a:avLst/>
          </a:prstGeom>
          <a:noFill/>
          <a:ln cap="flat" cmpd="sng" w="12700">
            <a:solidFill>
              <a:srgbClr val="00B1C2"/>
            </a:solidFill>
            <a:prstDash val="solid"/>
            <a:round/>
            <a:headEnd len="sm" w="sm" type="none"/>
            <a:tailEnd len="sm" w="sm" type="none"/>
          </a:ln>
        </p:spPr>
      </p:cxnSp>
      <p:sp>
        <p:nvSpPr>
          <p:cNvPr id="707" name="Google Shape;707;p44"/>
          <p:cNvSpPr/>
          <p:nvPr/>
        </p:nvSpPr>
        <p:spPr>
          <a:xfrm>
            <a:off x="607871" y="2298417"/>
            <a:ext cx="152683" cy="152683"/>
          </a:xfrm>
          <a:prstGeom prst="mathPlus">
            <a:avLst>
              <a:gd fmla="val 15202" name="adj1"/>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8" name="Google Shape;708;p44"/>
          <p:cNvSpPr/>
          <p:nvPr/>
        </p:nvSpPr>
        <p:spPr>
          <a:xfrm>
            <a:off x="607871" y="2704817"/>
            <a:ext cx="152683" cy="152683"/>
          </a:xfrm>
          <a:prstGeom prst="mathPlus">
            <a:avLst>
              <a:gd fmla="val 15202" name="adj1"/>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9" name="Google Shape;709;p44"/>
          <p:cNvSpPr/>
          <p:nvPr/>
        </p:nvSpPr>
        <p:spPr>
          <a:xfrm>
            <a:off x="607871" y="3117567"/>
            <a:ext cx="152683" cy="152683"/>
          </a:xfrm>
          <a:prstGeom prst="mathPlus">
            <a:avLst>
              <a:gd fmla="val 15202" name="adj1"/>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10" name="Google Shape;710;p44"/>
          <p:cNvCxnSpPr/>
          <p:nvPr/>
        </p:nvCxnSpPr>
        <p:spPr>
          <a:xfrm>
            <a:off x="684213" y="2894740"/>
            <a:ext cx="0" cy="193857"/>
          </a:xfrm>
          <a:prstGeom prst="straightConnector1">
            <a:avLst/>
          </a:prstGeom>
          <a:noFill/>
          <a:ln cap="flat" cmpd="sng" w="12700">
            <a:solidFill>
              <a:srgbClr val="00B1C2"/>
            </a:solidFill>
            <a:prstDash val="solid"/>
            <a:round/>
            <a:headEnd len="sm" w="sm" type="none"/>
            <a:tailEnd len="sm" w="sm" type="none"/>
          </a:ln>
        </p:spPr>
      </p:cxnSp>
      <p:pic>
        <p:nvPicPr>
          <p:cNvPr id="711" name="Google Shape;711;p44"/>
          <p:cNvPicPr preferRelativeResize="0"/>
          <p:nvPr/>
        </p:nvPicPr>
        <p:blipFill rotWithShape="1">
          <a:blip r:embed="rId3">
            <a:alphaModFix/>
          </a:blip>
          <a:srcRect b="-1" l="0" r="0" t="-1"/>
          <a:stretch/>
        </p:blipFill>
        <p:spPr>
          <a:xfrm>
            <a:off x="4730750" y="483150"/>
            <a:ext cx="3944938" cy="475083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5"/>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17" name="Google Shape;717;p45"/>
          <p:cNvGrpSpPr/>
          <p:nvPr/>
        </p:nvGrpSpPr>
        <p:grpSpPr>
          <a:xfrm>
            <a:off x="2506315" y="2194222"/>
            <a:ext cx="4581728" cy="1326557"/>
            <a:chOff x="2403187" y="2211377"/>
            <a:chExt cx="4581728" cy="1326557"/>
          </a:xfrm>
        </p:grpSpPr>
        <p:sp>
          <p:nvSpPr>
            <p:cNvPr id="718" name="Google Shape;718;p45"/>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0" i="0" lang="es-PE" sz="3600" u="none" cap="none" strike="noStrike">
                  <a:solidFill>
                    <a:schemeClr val="lt1"/>
                  </a:solidFill>
                  <a:latin typeface="Arial"/>
                  <a:ea typeface="Arial"/>
                  <a:cs typeface="Arial"/>
                  <a:sym typeface="Arial"/>
                </a:rPr>
                <a:t>CONCLUSIONES</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b="1" i="0" sz="1400" u="none" cap="none" strike="noStrike">
                <a:solidFill>
                  <a:srgbClr val="000000"/>
                </a:solidFill>
                <a:latin typeface="Arial"/>
                <a:ea typeface="Arial"/>
                <a:cs typeface="Arial"/>
                <a:sym typeface="Arial"/>
              </a:endParaRPr>
            </a:p>
          </p:txBody>
        </p:sp>
        <p:pic>
          <p:nvPicPr>
            <p:cNvPr id="719" name="Google Shape;719;p45"/>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720" name="Google Shape;720;p45"/>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6"/>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7" name="Google Shape;727;p46"/>
          <p:cNvSpPr txBox="1"/>
          <p:nvPr/>
        </p:nvSpPr>
        <p:spPr>
          <a:xfrm>
            <a:off x="1279544" y="912813"/>
            <a:ext cx="5340711" cy="409342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Los requisitos son la base para definir el alcance del proyecto. Definen qué se necesita y qué expectativas deben cumplirse.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Los requisitos determinan qué entregables deben ser producidos y cuáles son las características y funciones que estos entregables deben tener.</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El alcance del proyecto se refiere al trabajo que debe realizarse para entregar un producto, servicio o resultado con las características y funciones especificadas.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El alcance establece los límites del proyecto, especificando qué se incluirá y qué no se incluirá en el trabajo del proyecto.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Los entregables son el resultado final del trabajo realizado para cumplir con los requisitos y el alcance del proyecto.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La relación entre entregables, requisitos y el alcance de un proyecto es fundamental para entender cómo se planifica y ejecuta un proyecto de manera efectiva.</a:t>
            </a:r>
            <a:endParaRPr b="0" i="0" sz="1600" u="none" cap="none" strike="noStrike">
              <a:solidFill>
                <a:schemeClr val="dk1"/>
              </a:solidFill>
              <a:latin typeface="Calibri"/>
              <a:ea typeface="Calibri"/>
              <a:cs typeface="Calibri"/>
              <a:sym typeface="Calibri"/>
            </a:endParaRPr>
          </a:p>
        </p:txBody>
      </p:sp>
      <p:pic>
        <p:nvPicPr>
          <p:cNvPr id="728" name="Google Shape;728;p46"/>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729" name="Google Shape;729;p46"/>
          <p:cNvPicPr preferRelativeResize="0"/>
          <p:nvPr/>
        </p:nvPicPr>
        <p:blipFill rotWithShape="1">
          <a:blip r:embed="rId3">
            <a:alphaModFix/>
          </a:blip>
          <a:srcRect b="0" l="0" r="0" t="0"/>
          <a:stretch/>
        </p:blipFill>
        <p:spPr>
          <a:xfrm>
            <a:off x="1011260" y="1597618"/>
            <a:ext cx="114138" cy="117546"/>
          </a:xfrm>
          <a:prstGeom prst="rect">
            <a:avLst/>
          </a:prstGeom>
          <a:noFill/>
          <a:ln>
            <a:noFill/>
          </a:ln>
        </p:spPr>
      </p:pic>
      <p:sp>
        <p:nvSpPr>
          <p:cNvPr id="730" name="Google Shape;730;p46"/>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31" name="Google Shape;731;p46"/>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732" name="Google Shape;732;p4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Calibri"/>
              <a:ea typeface="Calibri"/>
              <a:cs typeface="Calibri"/>
              <a:sym typeface="Calibri"/>
            </a:endParaRPr>
          </a:p>
        </p:txBody>
      </p:sp>
      <p:pic>
        <p:nvPicPr>
          <p:cNvPr id="733" name="Google Shape;733;p46"/>
          <p:cNvPicPr preferRelativeResize="0"/>
          <p:nvPr/>
        </p:nvPicPr>
        <p:blipFill rotWithShape="1">
          <a:blip r:embed="rId3">
            <a:alphaModFix/>
          </a:blip>
          <a:srcRect b="0" l="0" r="0" t="0"/>
          <a:stretch/>
        </p:blipFill>
        <p:spPr>
          <a:xfrm>
            <a:off x="1011260" y="2240351"/>
            <a:ext cx="114138" cy="117546"/>
          </a:xfrm>
          <a:prstGeom prst="rect">
            <a:avLst/>
          </a:prstGeom>
          <a:noFill/>
          <a:ln>
            <a:noFill/>
          </a:ln>
        </p:spPr>
      </p:pic>
      <p:pic>
        <p:nvPicPr>
          <p:cNvPr id="734" name="Google Shape;734;p46"/>
          <p:cNvPicPr preferRelativeResize="0"/>
          <p:nvPr/>
        </p:nvPicPr>
        <p:blipFill rotWithShape="1">
          <a:blip r:embed="rId3">
            <a:alphaModFix/>
          </a:blip>
          <a:srcRect b="0" l="0" r="0" t="0"/>
          <a:stretch/>
        </p:blipFill>
        <p:spPr>
          <a:xfrm>
            <a:off x="1011260" y="3084348"/>
            <a:ext cx="114138" cy="117546"/>
          </a:xfrm>
          <a:prstGeom prst="rect">
            <a:avLst/>
          </a:prstGeom>
          <a:noFill/>
          <a:ln>
            <a:noFill/>
          </a:ln>
        </p:spPr>
      </p:pic>
      <p:pic>
        <p:nvPicPr>
          <p:cNvPr id="735" name="Google Shape;735;p46"/>
          <p:cNvPicPr preferRelativeResize="0"/>
          <p:nvPr/>
        </p:nvPicPr>
        <p:blipFill rotWithShape="1">
          <a:blip r:embed="rId3">
            <a:alphaModFix/>
          </a:blip>
          <a:srcRect b="0" l="0" r="0" t="0"/>
          <a:stretch/>
        </p:blipFill>
        <p:spPr>
          <a:xfrm>
            <a:off x="1011260" y="3733649"/>
            <a:ext cx="114138" cy="117546"/>
          </a:xfrm>
          <a:prstGeom prst="rect">
            <a:avLst/>
          </a:prstGeom>
          <a:noFill/>
          <a:ln>
            <a:noFill/>
          </a:ln>
        </p:spPr>
      </p:pic>
      <p:pic>
        <p:nvPicPr>
          <p:cNvPr id="736" name="Google Shape;736;p46"/>
          <p:cNvPicPr preferRelativeResize="0"/>
          <p:nvPr/>
        </p:nvPicPr>
        <p:blipFill rotWithShape="1">
          <a:blip r:embed="rId3">
            <a:alphaModFix/>
          </a:blip>
          <a:srcRect b="0" l="0" r="0" t="0"/>
          <a:stretch/>
        </p:blipFill>
        <p:spPr>
          <a:xfrm>
            <a:off x="1011260" y="4379107"/>
            <a:ext cx="114138" cy="11754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7"/>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2" name="Google Shape;742;p47"/>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0" i="0" lang="es-PE" sz="3600" u="none" cap="none" strike="noStrike">
                <a:solidFill>
                  <a:schemeClr val="lt1"/>
                </a:solidFill>
                <a:latin typeface="Calibri"/>
                <a:ea typeface="Calibri"/>
                <a:cs typeface="Calibri"/>
                <a:sym typeface="Calibri"/>
              </a:rPr>
              <a:t>BIBLIOGRAFÍA</a:t>
            </a:r>
            <a:br>
              <a:rPr b="0" i="0" lang="es-PE" sz="3600" u="none" cap="none" strike="noStrike">
                <a:solidFill>
                  <a:schemeClr val="lt1"/>
                </a:solidFill>
                <a:latin typeface="Calibri"/>
                <a:ea typeface="Calibri"/>
                <a:cs typeface="Calibri"/>
                <a:sym typeface="Calibri"/>
              </a:rPr>
            </a:br>
            <a:r>
              <a:rPr b="0" i="0" lang="es-PE" sz="3600" u="none" cap="none" strike="noStrike">
                <a:solidFill>
                  <a:schemeClr val="lt1"/>
                </a:solidFill>
                <a:latin typeface="Calibri"/>
                <a:ea typeface="Calibri"/>
                <a:cs typeface="Calibri"/>
                <a:sym typeface="Calibri"/>
              </a:rPr>
              <a:t>MÁS REFERENCIAS</a:t>
            </a:r>
            <a:endParaRPr b="0" i="0" sz="1400" u="none" cap="none" strike="noStrike">
              <a:solidFill>
                <a:srgbClr val="000000"/>
              </a:solidFill>
              <a:latin typeface="Calibri"/>
              <a:ea typeface="Calibri"/>
              <a:cs typeface="Calibri"/>
              <a:sym typeface="Calibri"/>
            </a:endParaRPr>
          </a:p>
        </p:txBody>
      </p:sp>
      <p:pic>
        <p:nvPicPr>
          <p:cNvPr id="743" name="Google Shape;743;p47"/>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744" name="Google Shape;744;p47"/>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8"/>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0" name="Google Shape;750;p48"/>
          <p:cNvSpPr txBox="1"/>
          <p:nvPr/>
        </p:nvSpPr>
        <p:spPr>
          <a:xfrm>
            <a:off x="1279008" y="917823"/>
            <a:ext cx="5032569" cy="15081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PMI, (2021). A Guide to the Project Management Body of Knowledge 7th Edición, ISBN: 978-1-62825-664-2, Pennsylvania USA.</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PMI, (2017). A Guide to the Project Management Body of Knowledge 6th Edición, ISBN: 978-1-62825-194-4, Pennsylvania USA.</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Project Management Institute (PMI): https://www.pmi.org/</a:t>
            </a:r>
            <a:endParaRPr b="0" i="0" sz="1400" u="none" cap="none" strike="noStrike">
              <a:solidFill>
                <a:schemeClr val="dk1"/>
              </a:solidFill>
              <a:latin typeface="Calibri"/>
              <a:ea typeface="Calibri"/>
              <a:cs typeface="Calibri"/>
              <a:sym typeface="Calibri"/>
            </a:endParaRPr>
          </a:p>
        </p:txBody>
      </p:sp>
      <p:pic>
        <p:nvPicPr>
          <p:cNvPr id="751" name="Google Shape;751;p48"/>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752" name="Google Shape;752;p48"/>
          <p:cNvPicPr preferRelativeResize="0"/>
          <p:nvPr/>
        </p:nvPicPr>
        <p:blipFill rotWithShape="1">
          <a:blip r:embed="rId3">
            <a:alphaModFix/>
          </a:blip>
          <a:srcRect b="0" l="0" r="0" t="0"/>
          <a:stretch/>
        </p:blipFill>
        <p:spPr>
          <a:xfrm>
            <a:off x="1008064" y="1618391"/>
            <a:ext cx="103867" cy="106967"/>
          </a:xfrm>
          <a:prstGeom prst="rect">
            <a:avLst/>
          </a:prstGeom>
          <a:noFill/>
          <a:ln>
            <a:noFill/>
          </a:ln>
        </p:spPr>
      </p:pic>
      <p:sp>
        <p:nvSpPr>
          <p:cNvPr id="753" name="Google Shape;753;p48"/>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54" name="Google Shape;754;p48"/>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755" name="Google Shape;755;p4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BIBLIOGRAFÍA</a:t>
            </a:r>
            <a:endParaRPr b="0" i="0" sz="1400" u="none" cap="none" strike="noStrike">
              <a:solidFill>
                <a:srgbClr val="000000"/>
              </a:solidFill>
              <a:latin typeface="Calibri"/>
              <a:ea typeface="Calibri"/>
              <a:cs typeface="Calibri"/>
              <a:sym typeface="Calibri"/>
            </a:endParaRPr>
          </a:p>
        </p:txBody>
      </p:sp>
      <p:pic>
        <p:nvPicPr>
          <p:cNvPr id="756" name="Google Shape;756;p48"/>
          <p:cNvPicPr preferRelativeResize="0"/>
          <p:nvPr/>
        </p:nvPicPr>
        <p:blipFill rotWithShape="1">
          <a:blip r:embed="rId3">
            <a:alphaModFix/>
          </a:blip>
          <a:srcRect b="0" l="0" r="0" t="0"/>
          <a:stretch/>
        </p:blipFill>
        <p:spPr>
          <a:xfrm>
            <a:off x="1008064" y="2249271"/>
            <a:ext cx="103867" cy="1069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62" name="Google Shape;762;p49"/>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nvSpPr>
        <p:spPr>
          <a:xfrm>
            <a:off x="503238" y="912813"/>
            <a:ext cx="3889375" cy="31239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CONCEPTO DE ENTREGABLE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800"/>
              <a:buFont typeface="Arial"/>
              <a:buNone/>
            </a:pPr>
            <a:r>
              <a:rPr b="0" i="0" lang="es-PE" sz="1800" u="none" cap="none" strike="noStrike">
                <a:solidFill>
                  <a:schemeClr val="dk1"/>
                </a:solidFill>
                <a:latin typeface="Calibri"/>
                <a:ea typeface="Calibri"/>
                <a:cs typeface="Calibri"/>
                <a:sym typeface="Calibri"/>
              </a:rPr>
              <a:t>Resultado tangible o intangible producido como parte del trabajo realizado dentro del ciclo de vida del proyecto.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dk1"/>
                </a:solidFill>
                <a:latin typeface="Calibri"/>
                <a:ea typeface="Calibri"/>
                <a:cs typeface="Calibri"/>
                <a:sym typeface="Calibri"/>
              </a:rPr>
              <a:t>Todo entregable puede ser </a:t>
            </a:r>
            <a:r>
              <a:rPr b="1" i="0" lang="es-PE" sz="1800" u="none" cap="none" strike="noStrike">
                <a:solidFill>
                  <a:srgbClr val="EE4639"/>
                </a:solidFill>
                <a:latin typeface="Calibri"/>
                <a:ea typeface="Calibri"/>
                <a:cs typeface="Calibri"/>
                <a:sym typeface="Calibri"/>
              </a:rPr>
              <a:t>medido</a:t>
            </a:r>
            <a:r>
              <a:rPr b="0" i="0" lang="es-PE" sz="1800" u="none" cap="none" strike="noStrike">
                <a:solidFill>
                  <a:schemeClr val="dk1"/>
                </a:solidFill>
                <a:latin typeface="Calibri"/>
                <a:ea typeface="Calibri"/>
                <a:cs typeface="Calibri"/>
                <a:sym typeface="Calibri"/>
              </a:rPr>
              <a:t> (</a:t>
            </a:r>
            <a:r>
              <a:rPr b="0" i="0" lang="es-PE" sz="1800" u="none" cap="none" strike="noStrike">
                <a:solidFill>
                  <a:srgbClr val="A5A5A5"/>
                </a:solidFill>
                <a:latin typeface="Calibri"/>
                <a:ea typeface="Calibri"/>
                <a:cs typeface="Calibri"/>
                <a:sym typeface="Calibri"/>
              </a:rPr>
              <a:t>podemos confirmar su volumen, altura, peso, número de páginas o tamaño en megabytes</a:t>
            </a:r>
            <a:r>
              <a:rPr b="0" i="0" lang="es-PE" sz="1800" u="none" cap="none" strike="noStrike">
                <a:solidFill>
                  <a:schemeClr val="dk1"/>
                </a:solidFill>
                <a:latin typeface="Calibri"/>
                <a:ea typeface="Calibri"/>
                <a:cs typeface="Calibri"/>
                <a:sym typeface="Calibri"/>
              </a:rPr>
              <a:t>) y</a:t>
            </a:r>
            <a:r>
              <a:rPr b="0" i="0" lang="es-PE" sz="1800" u="none" cap="none" strike="noStrike">
                <a:solidFill>
                  <a:srgbClr val="EE4639"/>
                </a:solidFill>
                <a:latin typeface="Calibri"/>
                <a:ea typeface="Calibri"/>
                <a:cs typeface="Calibri"/>
                <a:sym typeface="Calibri"/>
              </a:rPr>
              <a:t> </a:t>
            </a:r>
            <a:r>
              <a:rPr b="1" i="0" lang="es-PE" sz="1800" u="none" cap="none" strike="noStrike">
                <a:solidFill>
                  <a:srgbClr val="EE4639"/>
                </a:solidFill>
                <a:latin typeface="Calibri"/>
                <a:ea typeface="Calibri"/>
                <a:cs typeface="Calibri"/>
                <a:sym typeface="Calibri"/>
              </a:rPr>
              <a:t>verificado</a:t>
            </a:r>
            <a:r>
              <a:rPr b="0" i="0" lang="es-PE" sz="1800" u="none" cap="none" strike="noStrike">
                <a:solidFill>
                  <a:srgbClr val="EE4639"/>
                </a:solidFill>
                <a:latin typeface="Calibri"/>
                <a:ea typeface="Calibri"/>
                <a:cs typeface="Calibri"/>
                <a:sym typeface="Calibri"/>
              </a:rPr>
              <a:t> </a:t>
            </a:r>
            <a:r>
              <a:rPr b="0" i="0" lang="es-PE" sz="1800" u="none" cap="none" strike="noStrike">
                <a:solidFill>
                  <a:schemeClr val="dk1"/>
                </a:solidFill>
                <a:latin typeface="Calibri"/>
                <a:ea typeface="Calibri"/>
                <a:cs typeface="Calibri"/>
                <a:sym typeface="Calibri"/>
              </a:rPr>
              <a:t>(</a:t>
            </a:r>
            <a:r>
              <a:rPr b="0" i="0" lang="es-PE" sz="1800" u="none" cap="none" strike="noStrike">
                <a:solidFill>
                  <a:srgbClr val="A5A5A5"/>
                </a:solidFill>
                <a:latin typeface="Calibri"/>
                <a:ea typeface="Calibri"/>
                <a:cs typeface="Calibri"/>
                <a:sym typeface="Calibri"/>
              </a:rPr>
              <a:t>podemos confirmar su existencia física o digital</a:t>
            </a:r>
            <a:r>
              <a:rPr b="0" i="0" lang="es-PE"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pic>
        <p:nvPicPr>
          <p:cNvPr id="82" name="Google Shape;82;p5"/>
          <p:cNvPicPr preferRelativeResize="0"/>
          <p:nvPr/>
        </p:nvPicPr>
        <p:blipFill rotWithShape="1">
          <a:blip r:embed="rId3">
            <a:alphaModFix/>
          </a:blip>
          <a:srcRect b="0" l="0" r="0" t="0"/>
          <a:stretch/>
        </p:blipFill>
        <p:spPr>
          <a:xfrm>
            <a:off x="5802948" y="912813"/>
            <a:ext cx="1930335" cy="1944687"/>
          </a:xfrm>
          <a:prstGeom prst="rect">
            <a:avLst/>
          </a:prstGeom>
          <a:noFill/>
          <a:ln>
            <a:noFill/>
          </a:ln>
        </p:spPr>
      </p:pic>
      <p:pic>
        <p:nvPicPr>
          <p:cNvPr id="83" name="Google Shape;83;p5"/>
          <p:cNvPicPr preferRelativeResize="0"/>
          <p:nvPr/>
        </p:nvPicPr>
        <p:blipFill rotWithShape="1">
          <a:blip r:embed="rId4">
            <a:alphaModFix/>
          </a:blip>
          <a:srcRect b="0" l="0" r="0" t="0"/>
          <a:stretch/>
        </p:blipFill>
        <p:spPr>
          <a:xfrm>
            <a:off x="7042973" y="3155108"/>
            <a:ext cx="1554891" cy="1709607"/>
          </a:xfrm>
          <a:prstGeom prst="rect">
            <a:avLst/>
          </a:prstGeom>
          <a:noFill/>
          <a:ln>
            <a:noFill/>
          </a:ln>
        </p:spPr>
      </p:pic>
      <p:pic>
        <p:nvPicPr>
          <p:cNvPr id="84" name="Google Shape;84;p5"/>
          <p:cNvPicPr preferRelativeResize="0"/>
          <p:nvPr/>
        </p:nvPicPr>
        <p:blipFill rotWithShape="1">
          <a:blip r:embed="rId5">
            <a:alphaModFix/>
          </a:blip>
          <a:srcRect b="0" l="0" r="0" t="0"/>
          <a:stretch/>
        </p:blipFill>
        <p:spPr>
          <a:xfrm>
            <a:off x="4751389" y="3270782"/>
            <a:ext cx="1917550" cy="1593933"/>
          </a:xfrm>
          <a:prstGeom prst="rect">
            <a:avLst/>
          </a:prstGeom>
          <a:noFill/>
          <a:ln>
            <a:noFill/>
          </a:ln>
        </p:spPr>
      </p:pic>
      <p:sp>
        <p:nvSpPr>
          <p:cNvPr id="85" name="Google Shape;85;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DEFINICIONES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6"/>
          <p:cNvSpPr txBox="1"/>
          <p:nvPr/>
        </p:nvSpPr>
        <p:spPr>
          <a:xfrm>
            <a:off x="508833" y="927171"/>
            <a:ext cx="4176464"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Ejemplos de Entregable</a:t>
            </a:r>
            <a:endParaRPr b="0" i="0" sz="1400" u="none" cap="none" strike="noStrike">
              <a:solidFill>
                <a:srgbClr val="000000"/>
              </a:solidFill>
              <a:latin typeface="Calibri"/>
              <a:ea typeface="Calibri"/>
              <a:cs typeface="Calibri"/>
              <a:sym typeface="Calibri"/>
            </a:endParaRPr>
          </a:p>
        </p:txBody>
      </p:sp>
      <p:sp>
        <p:nvSpPr>
          <p:cNvPr id="92" name="Google Shape;92;p6"/>
          <p:cNvSpPr txBox="1"/>
          <p:nvPr/>
        </p:nvSpPr>
        <p:spPr>
          <a:xfrm>
            <a:off x="899199" y="1982452"/>
            <a:ext cx="3437854" cy="32060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Maqueta de edificio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Estudio geotécnico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Contratos de construcción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Contratos de instalación de equipos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Planos de ingeniería</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Informes de pruebas de equipos montados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Edificio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Etc.</a:t>
            </a:r>
            <a:endParaRPr b="0" i="0" sz="1400" u="none" cap="none" strike="noStrike">
              <a:solidFill>
                <a:srgbClr val="000000"/>
              </a:solidFill>
              <a:latin typeface="Calibri"/>
              <a:ea typeface="Calibri"/>
              <a:cs typeface="Calibri"/>
              <a:sym typeface="Calibri"/>
            </a:endParaRPr>
          </a:p>
        </p:txBody>
      </p:sp>
      <p:sp>
        <p:nvSpPr>
          <p:cNvPr id="93" name="Google Shape;93;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DEFINICIONES </a:t>
            </a:r>
            <a:endParaRPr b="0" i="0" sz="1400" u="none" cap="none" strike="noStrike">
              <a:solidFill>
                <a:srgbClr val="000000"/>
              </a:solidFill>
              <a:latin typeface="Calibri"/>
              <a:ea typeface="Calibri"/>
              <a:cs typeface="Calibri"/>
              <a:sym typeface="Calibri"/>
            </a:endParaRPr>
          </a:p>
        </p:txBody>
      </p:sp>
      <p:sp>
        <p:nvSpPr>
          <p:cNvPr id="94" name="Google Shape;94;p6"/>
          <p:cNvSpPr/>
          <p:nvPr/>
        </p:nvSpPr>
        <p:spPr>
          <a:xfrm>
            <a:off x="503237" y="1315017"/>
            <a:ext cx="3889375" cy="501005"/>
          </a:xfrm>
          <a:prstGeom prst="roundRect">
            <a:avLst>
              <a:gd fmla="val 18326" name="adj"/>
            </a:avLst>
          </a:prstGeom>
          <a:solidFill>
            <a:srgbClr val="EE4639"/>
          </a:solidFill>
          <a:ln>
            <a:noFill/>
          </a:ln>
        </p:spPr>
        <p:txBody>
          <a:bodyPr anchorCtr="0" anchor="ctr" bIns="45700" lIns="91425" spcFirstLastPara="1" rIns="91425" wrap="square" tIns="45700">
            <a:noAutofit/>
          </a:bodyPr>
          <a:lstStyle/>
          <a:p>
            <a:pPr indent="0" lvl="0" marL="11430" marR="0" rtl="0" algn="ctr">
              <a:lnSpc>
                <a:spcPct val="9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Proyecto de Construcción de </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una Edificio Multifamiliar</a:t>
            </a:r>
            <a:endParaRPr b="0" i="0" sz="1400" u="none" cap="none" strike="noStrike">
              <a:solidFill>
                <a:schemeClr val="lt1"/>
              </a:solidFill>
              <a:latin typeface="Calibri"/>
              <a:ea typeface="Calibri"/>
              <a:cs typeface="Calibri"/>
              <a:sym typeface="Calibri"/>
            </a:endParaRPr>
          </a:p>
        </p:txBody>
      </p:sp>
      <p:grpSp>
        <p:nvGrpSpPr>
          <p:cNvPr id="95" name="Google Shape;95;p6"/>
          <p:cNvGrpSpPr/>
          <p:nvPr/>
        </p:nvGrpSpPr>
        <p:grpSpPr>
          <a:xfrm>
            <a:off x="288323" y="1363646"/>
            <a:ext cx="459474" cy="403823"/>
            <a:chOff x="5892512" y="2805541"/>
            <a:chExt cx="459474" cy="403823"/>
          </a:xfrm>
        </p:grpSpPr>
        <p:sp>
          <p:nvSpPr>
            <p:cNvPr id="96" name="Google Shape;96;p6"/>
            <p:cNvSpPr/>
            <p:nvPr/>
          </p:nvSpPr>
          <p:spPr>
            <a:xfrm>
              <a:off x="5956277" y="2824919"/>
              <a:ext cx="395709" cy="376075"/>
            </a:xfrm>
            <a:prstGeom prst="ellipse">
              <a:avLst/>
            </a:prstGeom>
            <a:solidFill>
              <a:srgbClr val="B736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97" name="Google Shape;97;p6"/>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98" name="Google Shape;98;p6"/>
            <p:cNvSpPr/>
            <p:nvPr/>
          </p:nvSpPr>
          <p:spPr>
            <a:xfrm rot="5400000">
              <a:off x="6076285" y="2946262"/>
              <a:ext cx="186870" cy="122381"/>
            </a:xfrm>
            <a:prstGeom prst="triangle">
              <a:avLst>
                <a:gd fmla="val 50000"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grpSp>
      <p:cxnSp>
        <p:nvCxnSpPr>
          <p:cNvPr id="99" name="Google Shape;99;p6"/>
          <p:cNvCxnSpPr/>
          <p:nvPr/>
        </p:nvCxnSpPr>
        <p:spPr>
          <a:xfrm>
            <a:off x="688243" y="2236881"/>
            <a:ext cx="0" cy="115794"/>
          </a:xfrm>
          <a:prstGeom prst="straightConnector1">
            <a:avLst/>
          </a:prstGeom>
          <a:noFill/>
          <a:ln cap="flat" cmpd="sng" w="12700">
            <a:solidFill>
              <a:srgbClr val="EE4639"/>
            </a:solidFill>
            <a:prstDash val="solid"/>
            <a:round/>
            <a:headEnd len="sm" w="sm" type="none"/>
            <a:tailEnd len="sm" w="sm" type="none"/>
          </a:ln>
        </p:spPr>
      </p:cxnSp>
      <p:sp>
        <p:nvSpPr>
          <p:cNvPr id="100" name="Google Shape;100;p6"/>
          <p:cNvSpPr/>
          <p:nvPr/>
        </p:nvSpPr>
        <p:spPr>
          <a:xfrm>
            <a:off x="611901" y="204378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6"/>
          <p:cNvSpPr/>
          <p:nvPr/>
        </p:nvSpPr>
        <p:spPr>
          <a:xfrm>
            <a:off x="611901" y="239547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6"/>
          <p:cNvSpPr/>
          <p:nvPr/>
        </p:nvSpPr>
        <p:spPr>
          <a:xfrm>
            <a:off x="611901" y="277647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3" name="Google Shape;103;p6"/>
          <p:cNvCxnSpPr/>
          <p:nvPr/>
        </p:nvCxnSpPr>
        <p:spPr>
          <a:xfrm>
            <a:off x="688243" y="2589306"/>
            <a:ext cx="0" cy="147544"/>
          </a:xfrm>
          <a:prstGeom prst="straightConnector1">
            <a:avLst/>
          </a:prstGeom>
          <a:noFill/>
          <a:ln cap="flat" cmpd="sng" w="12700">
            <a:solidFill>
              <a:srgbClr val="EE4639"/>
            </a:solidFill>
            <a:prstDash val="solid"/>
            <a:round/>
            <a:headEnd len="sm" w="sm" type="none"/>
            <a:tailEnd len="sm" w="sm" type="none"/>
          </a:ln>
        </p:spPr>
      </p:cxnSp>
      <p:sp>
        <p:nvSpPr>
          <p:cNvPr id="104" name="Google Shape;104;p6"/>
          <p:cNvSpPr/>
          <p:nvPr/>
        </p:nvSpPr>
        <p:spPr>
          <a:xfrm>
            <a:off x="611901" y="314795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5" name="Google Shape;105;p6"/>
          <p:cNvCxnSpPr/>
          <p:nvPr/>
        </p:nvCxnSpPr>
        <p:spPr>
          <a:xfrm>
            <a:off x="688243" y="2957606"/>
            <a:ext cx="0" cy="147544"/>
          </a:xfrm>
          <a:prstGeom prst="straightConnector1">
            <a:avLst/>
          </a:prstGeom>
          <a:noFill/>
          <a:ln cap="flat" cmpd="sng" w="12700">
            <a:solidFill>
              <a:srgbClr val="EE4639"/>
            </a:solidFill>
            <a:prstDash val="solid"/>
            <a:round/>
            <a:headEnd len="sm" w="sm" type="none"/>
            <a:tailEnd len="sm" w="sm" type="none"/>
          </a:ln>
        </p:spPr>
      </p:cxnSp>
      <p:sp>
        <p:nvSpPr>
          <p:cNvPr id="106" name="Google Shape;106;p6"/>
          <p:cNvSpPr/>
          <p:nvPr/>
        </p:nvSpPr>
        <p:spPr>
          <a:xfrm>
            <a:off x="611901" y="351942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7" name="Google Shape;107;p6"/>
          <p:cNvCxnSpPr/>
          <p:nvPr/>
        </p:nvCxnSpPr>
        <p:spPr>
          <a:xfrm>
            <a:off x="688243" y="3335431"/>
            <a:ext cx="0" cy="147544"/>
          </a:xfrm>
          <a:prstGeom prst="straightConnector1">
            <a:avLst/>
          </a:prstGeom>
          <a:noFill/>
          <a:ln cap="flat" cmpd="sng" w="12700">
            <a:solidFill>
              <a:srgbClr val="EE4639"/>
            </a:solidFill>
            <a:prstDash val="solid"/>
            <a:round/>
            <a:headEnd len="sm" w="sm" type="none"/>
            <a:tailEnd len="sm" w="sm" type="none"/>
          </a:ln>
        </p:spPr>
      </p:cxnSp>
      <p:sp>
        <p:nvSpPr>
          <p:cNvPr id="108" name="Google Shape;108;p6"/>
          <p:cNvSpPr/>
          <p:nvPr/>
        </p:nvSpPr>
        <p:spPr>
          <a:xfrm>
            <a:off x="611901" y="389407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9" name="Google Shape;109;p6"/>
          <p:cNvCxnSpPr/>
          <p:nvPr/>
        </p:nvCxnSpPr>
        <p:spPr>
          <a:xfrm>
            <a:off x="688243" y="3691031"/>
            <a:ext cx="0" cy="147544"/>
          </a:xfrm>
          <a:prstGeom prst="straightConnector1">
            <a:avLst/>
          </a:prstGeom>
          <a:noFill/>
          <a:ln cap="flat" cmpd="sng" w="12700">
            <a:solidFill>
              <a:srgbClr val="EE4639"/>
            </a:solidFill>
            <a:prstDash val="solid"/>
            <a:round/>
            <a:headEnd len="sm" w="sm" type="none"/>
            <a:tailEnd len="sm" w="sm" type="none"/>
          </a:ln>
        </p:spPr>
      </p:cxnSp>
      <p:sp>
        <p:nvSpPr>
          <p:cNvPr id="110" name="Google Shape;110;p6"/>
          <p:cNvSpPr/>
          <p:nvPr/>
        </p:nvSpPr>
        <p:spPr>
          <a:xfrm>
            <a:off x="611901" y="448145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1" name="Google Shape;111;p6"/>
          <p:cNvCxnSpPr/>
          <p:nvPr/>
        </p:nvCxnSpPr>
        <p:spPr>
          <a:xfrm>
            <a:off x="688243" y="4084731"/>
            <a:ext cx="0" cy="347569"/>
          </a:xfrm>
          <a:prstGeom prst="straightConnector1">
            <a:avLst/>
          </a:prstGeom>
          <a:noFill/>
          <a:ln cap="flat" cmpd="sng" w="12700">
            <a:solidFill>
              <a:srgbClr val="EE4639"/>
            </a:solidFill>
            <a:prstDash val="solid"/>
            <a:round/>
            <a:headEnd len="sm" w="sm" type="none"/>
            <a:tailEnd len="sm" w="sm" type="none"/>
          </a:ln>
        </p:spPr>
      </p:cxnSp>
      <p:sp>
        <p:nvSpPr>
          <p:cNvPr id="112" name="Google Shape;112;p6"/>
          <p:cNvSpPr/>
          <p:nvPr/>
        </p:nvSpPr>
        <p:spPr>
          <a:xfrm>
            <a:off x="611901" y="485927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3" name="Google Shape;113;p6"/>
          <p:cNvCxnSpPr/>
          <p:nvPr/>
        </p:nvCxnSpPr>
        <p:spPr>
          <a:xfrm>
            <a:off x="688243" y="4678456"/>
            <a:ext cx="0" cy="147544"/>
          </a:xfrm>
          <a:prstGeom prst="straightConnector1">
            <a:avLst/>
          </a:prstGeom>
          <a:noFill/>
          <a:ln cap="flat" cmpd="sng" w="12700">
            <a:solidFill>
              <a:srgbClr val="EE4639"/>
            </a:solidFill>
            <a:prstDash val="solid"/>
            <a:round/>
            <a:headEnd len="sm" w="sm" type="none"/>
            <a:tailEnd len="sm" w="sm" type="none"/>
          </a:ln>
        </p:spPr>
      </p:cxnSp>
      <p:pic>
        <p:nvPicPr>
          <p:cNvPr id="114" name="Google Shape;114;p6"/>
          <p:cNvPicPr preferRelativeResize="0"/>
          <p:nvPr/>
        </p:nvPicPr>
        <p:blipFill rotWithShape="1">
          <a:blip r:embed="rId3">
            <a:alphaModFix/>
          </a:blip>
          <a:srcRect b="0" l="0" r="0" t="0"/>
          <a:stretch/>
        </p:blipFill>
        <p:spPr>
          <a:xfrm>
            <a:off x="4730750" y="490916"/>
            <a:ext cx="3958212" cy="47430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nvSpPr>
        <p:spPr>
          <a:xfrm>
            <a:off x="871065" y="1998213"/>
            <a:ext cx="3381848" cy="30777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Documento de requisitos funcionales y técnicos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1" lang="es-PE" sz="1600" u="none" cap="none" strike="noStrike">
                <a:solidFill>
                  <a:schemeClr val="dk1"/>
                </a:solidFill>
                <a:latin typeface="Calibri"/>
                <a:ea typeface="Calibri"/>
                <a:cs typeface="Calibri"/>
                <a:sym typeface="Calibri"/>
              </a:rPr>
              <a:t>Mockups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Base de datos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Recursos multimedia</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Aplicativo móvil (APK)</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Informe de pruebas de rendimiento</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Informe de pruebas funcionales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Informe de pruebas de “Ethical Hacking</a:t>
            </a:r>
            <a:r>
              <a:rPr b="0" i="1" lang="es-PE" sz="1600" u="none" cap="none" strike="noStrike">
                <a:solidFill>
                  <a:schemeClr val="dk1"/>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Etc.</a:t>
            </a:r>
            <a:endParaRPr b="0" i="0" sz="1400" u="none" cap="none" strike="noStrike">
              <a:solidFill>
                <a:srgbClr val="000000"/>
              </a:solidFill>
              <a:latin typeface="Calibri"/>
              <a:ea typeface="Calibri"/>
              <a:cs typeface="Calibri"/>
              <a:sym typeface="Calibri"/>
            </a:endParaRPr>
          </a:p>
        </p:txBody>
      </p:sp>
      <p:sp>
        <p:nvSpPr>
          <p:cNvPr id="121" name="Google Shape;121;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DEFINICIONES </a:t>
            </a:r>
            <a:endParaRPr b="0" i="0" sz="1400" u="none" cap="none" strike="noStrike">
              <a:solidFill>
                <a:srgbClr val="000000"/>
              </a:solidFill>
              <a:latin typeface="Calibri"/>
              <a:ea typeface="Calibri"/>
              <a:cs typeface="Calibri"/>
              <a:sym typeface="Calibri"/>
            </a:endParaRPr>
          </a:p>
        </p:txBody>
      </p:sp>
      <p:sp>
        <p:nvSpPr>
          <p:cNvPr id="122" name="Google Shape;122;p7"/>
          <p:cNvSpPr/>
          <p:nvPr/>
        </p:nvSpPr>
        <p:spPr>
          <a:xfrm>
            <a:off x="503237" y="1315017"/>
            <a:ext cx="3889375" cy="501005"/>
          </a:xfrm>
          <a:prstGeom prst="roundRect">
            <a:avLst>
              <a:gd fmla="val 18326"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Proyecto de Implementación de </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un Aplicativo Móvil</a:t>
            </a:r>
            <a:endParaRPr b="0" i="0" sz="1400" u="none" cap="none" strike="noStrike">
              <a:solidFill>
                <a:schemeClr val="lt1"/>
              </a:solidFill>
              <a:latin typeface="Calibri"/>
              <a:ea typeface="Calibri"/>
              <a:cs typeface="Calibri"/>
              <a:sym typeface="Calibri"/>
            </a:endParaRPr>
          </a:p>
        </p:txBody>
      </p:sp>
      <p:grpSp>
        <p:nvGrpSpPr>
          <p:cNvPr id="123" name="Google Shape;123;p7"/>
          <p:cNvGrpSpPr/>
          <p:nvPr/>
        </p:nvGrpSpPr>
        <p:grpSpPr>
          <a:xfrm>
            <a:off x="288323" y="1363646"/>
            <a:ext cx="459474" cy="403823"/>
            <a:chOff x="5892512" y="2805541"/>
            <a:chExt cx="459474" cy="403823"/>
          </a:xfrm>
        </p:grpSpPr>
        <p:sp>
          <p:nvSpPr>
            <p:cNvPr id="124" name="Google Shape;124;p7"/>
            <p:cNvSpPr/>
            <p:nvPr/>
          </p:nvSpPr>
          <p:spPr>
            <a:xfrm>
              <a:off x="5956277" y="2824919"/>
              <a:ext cx="395709" cy="376075"/>
            </a:xfrm>
            <a:prstGeom prst="ellipse">
              <a:avLst/>
            </a:prstGeom>
            <a:solidFill>
              <a:srgbClr val="B736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125" name="Google Shape;125;p7"/>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126" name="Google Shape;126;p7"/>
            <p:cNvSpPr/>
            <p:nvPr/>
          </p:nvSpPr>
          <p:spPr>
            <a:xfrm rot="5400000">
              <a:off x="6076285" y="2946262"/>
              <a:ext cx="186870" cy="122381"/>
            </a:xfrm>
            <a:prstGeom prst="triangle">
              <a:avLst>
                <a:gd fmla="val 50000" name="adj"/>
              </a:avLst>
            </a:prstGeom>
            <a:solidFill>
              <a:srgbClr val="EF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grpSp>
      <p:sp>
        <p:nvSpPr>
          <p:cNvPr id="127" name="Google Shape;127;p7"/>
          <p:cNvSpPr txBox="1"/>
          <p:nvPr/>
        </p:nvSpPr>
        <p:spPr>
          <a:xfrm>
            <a:off x="508833" y="927171"/>
            <a:ext cx="4176464"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Ejemplos de Entregable</a:t>
            </a:r>
            <a:endParaRPr b="0" i="0" sz="1400" u="none" cap="none" strike="noStrike">
              <a:solidFill>
                <a:srgbClr val="000000"/>
              </a:solidFill>
              <a:latin typeface="Calibri"/>
              <a:ea typeface="Calibri"/>
              <a:cs typeface="Calibri"/>
              <a:sym typeface="Calibri"/>
            </a:endParaRPr>
          </a:p>
        </p:txBody>
      </p:sp>
      <p:cxnSp>
        <p:nvCxnSpPr>
          <p:cNvPr id="128" name="Google Shape;128;p7"/>
          <p:cNvCxnSpPr/>
          <p:nvPr/>
        </p:nvCxnSpPr>
        <p:spPr>
          <a:xfrm>
            <a:off x="688243" y="2236881"/>
            <a:ext cx="0" cy="338044"/>
          </a:xfrm>
          <a:prstGeom prst="straightConnector1">
            <a:avLst/>
          </a:prstGeom>
          <a:noFill/>
          <a:ln cap="flat" cmpd="sng" w="12700">
            <a:solidFill>
              <a:srgbClr val="EE4639"/>
            </a:solidFill>
            <a:prstDash val="solid"/>
            <a:round/>
            <a:headEnd len="sm" w="sm" type="none"/>
            <a:tailEnd len="sm" w="sm" type="none"/>
          </a:ln>
        </p:spPr>
      </p:cxnSp>
      <p:sp>
        <p:nvSpPr>
          <p:cNvPr id="129" name="Google Shape;129;p7"/>
          <p:cNvSpPr/>
          <p:nvPr/>
        </p:nvSpPr>
        <p:spPr>
          <a:xfrm>
            <a:off x="611901" y="204378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7"/>
          <p:cNvSpPr/>
          <p:nvPr/>
        </p:nvSpPr>
        <p:spPr>
          <a:xfrm>
            <a:off x="611901" y="260893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 name="Google Shape;131;p7"/>
          <p:cNvSpPr/>
          <p:nvPr/>
        </p:nvSpPr>
        <p:spPr>
          <a:xfrm>
            <a:off x="611901" y="2935958"/>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32" name="Google Shape;132;p7"/>
          <p:cNvCxnSpPr/>
          <p:nvPr/>
        </p:nvCxnSpPr>
        <p:spPr>
          <a:xfrm>
            <a:off x="688243" y="2776631"/>
            <a:ext cx="0" cy="122144"/>
          </a:xfrm>
          <a:prstGeom prst="straightConnector1">
            <a:avLst/>
          </a:prstGeom>
          <a:noFill/>
          <a:ln cap="flat" cmpd="sng" w="12700">
            <a:solidFill>
              <a:srgbClr val="EE4639"/>
            </a:solidFill>
            <a:prstDash val="solid"/>
            <a:round/>
            <a:headEnd len="sm" w="sm" type="none"/>
            <a:tailEnd len="sm" w="sm" type="none"/>
          </a:ln>
        </p:spPr>
      </p:cxnSp>
      <p:sp>
        <p:nvSpPr>
          <p:cNvPr id="133" name="Google Shape;133;p7"/>
          <p:cNvSpPr/>
          <p:nvPr/>
        </p:nvSpPr>
        <p:spPr>
          <a:xfrm>
            <a:off x="611901" y="3247108"/>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34" name="Google Shape;134;p7"/>
          <p:cNvCxnSpPr/>
          <p:nvPr/>
        </p:nvCxnSpPr>
        <p:spPr>
          <a:xfrm>
            <a:off x="688243" y="3100481"/>
            <a:ext cx="0" cy="122144"/>
          </a:xfrm>
          <a:prstGeom prst="straightConnector1">
            <a:avLst/>
          </a:prstGeom>
          <a:noFill/>
          <a:ln cap="flat" cmpd="sng" w="12700">
            <a:solidFill>
              <a:srgbClr val="EE4639"/>
            </a:solidFill>
            <a:prstDash val="solid"/>
            <a:round/>
            <a:headEnd len="sm" w="sm" type="none"/>
            <a:tailEnd len="sm" w="sm" type="none"/>
          </a:ln>
        </p:spPr>
      </p:cxnSp>
      <p:sp>
        <p:nvSpPr>
          <p:cNvPr id="135" name="Google Shape;135;p7"/>
          <p:cNvSpPr/>
          <p:nvPr/>
        </p:nvSpPr>
        <p:spPr>
          <a:xfrm>
            <a:off x="611901" y="3570958"/>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36" name="Google Shape;136;p7"/>
          <p:cNvCxnSpPr/>
          <p:nvPr/>
        </p:nvCxnSpPr>
        <p:spPr>
          <a:xfrm>
            <a:off x="688243" y="3421156"/>
            <a:ext cx="0" cy="122144"/>
          </a:xfrm>
          <a:prstGeom prst="straightConnector1">
            <a:avLst/>
          </a:prstGeom>
          <a:noFill/>
          <a:ln cap="flat" cmpd="sng" w="12700">
            <a:solidFill>
              <a:srgbClr val="EE4639"/>
            </a:solidFill>
            <a:prstDash val="solid"/>
            <a:round/>
            <a:headEnd len="sm" w="sm" type="none"/>
            <a:tailEnd len="sm" w="sm" type="none"/>
          </a:ln>
        </p:spPr>
      </p:cxnSp>
      <p:sp>
        <p:nvSpPr>
          <p:cNvPr id="137" name="Google Shape;137;p7"/>
          <p:cNvSpPr/>
          <p:nvPr/>
        </p:nvSpPr>
        <p:spPr>
          <a:xfrm>
            <a:off x="611901" y="389163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38" name="Google Shape;138;p7"/>
          <p:cNvCxnSpPr/>
          <p:nvPr/>
        </p:nvCxnSpPr>
        <p:spPr>
          <a:xfrm>
            <a:off x="688243" y="3741831"/>
            <a:ext cx="0" cy="122144"/>
          </a:xfrm>
          <a:prstGeom prst="straightConnector1">
            <a:avLst/>
          </a:prstGeom>
          <a:noFill/>
          <a:ln cap="flat" cmpd="sng" w="12700">
            <a:solidFill>
              <a:srgbClr val="EE4639"/>
            </a:solidFill>
            <a:prstDash val="solid"/>
            <a:round/>
            <a:headEnd len="sm" w="sm" type="none"/>
            <a:tailEnd len="sm" w="sm" type="none"/>
          </a:ln>
        </p:spPr>
      </p:cxnSp>
      <p:sp>
        <p:nvSpPr>
          <p:cNvPr id="139" name="Google Shape;139;p7"/>
          <p:cNvSpPr/>
          <p:nvPr/>
        </p:nvSpPr>
        <p:spPr>
          <a:xfrm>
            <a:off x="611901" y="4212308"/>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40" name="Google Shape;140;p7"/>
          <p:cNvCxnSpPr/>
          <p:nvPr/>
        </p:nvCxnSpPr>
        <p:spPr>
          <a:xfrm>
            <a:off x="688243" y="4065681"/>
            <a:ext cx="0" cy="122144"/>
          </a:xfrm>
          <a:prstGeom prst="straightConnector1">
            <a:avLst/>
          </a:prstGeom>
          <a:noFill/>
          <a:ln cap="flat" cmpd="sng" w="12700">
            <a:solidFill>
              <a:srgbClr val="EE4639"/>
            </a:solidFill>
            <a:prstDash val="solid"/>
            <a:round/>
            <a:headEnd len="sm" w="sm" type="none"/>
            <a:tailEnd len="sm" w="sm" type="none"/>
          </a:ln>
        </p:spPr>
      </p:cxnSp>
      <p:sp>
        <p:nvSpPr>
          <p:cNvPr id="141" name="Google Shape;141;p7"/>
          <p:cNvSpPr/>
          <p:nvPr/>
        </p:nvSpPr>
        <p:spPr>
          <a:xfrm>
            <a:off x="611901" y="452028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42" name="Google Shape;142;p7"/>
          <p:cNvCxnSpPr/>
          <p:nvPr/>
        </p:nvCxnSpPr>
        <p:spPr>
          <a:xfrm>
            <a:off x="688243" y="4373656"/>
            <a:ext cx="0" cy="122144"/>
          </a:xfrm>
          <a:prstGeom prst="straightConnector1">
            <a:avLst/>
          </a:prstGeom>
          <a:noFill/>
          <a:ln cap="flat" cmpd="sng" w="12700">
            <a:solidFill>
              <a:srgbClr val="EE4639"/>
            </a:solidFill>
            <a:prstDash val="solid"/>
            <a:round/>
            <a:headEnd len="sm" w="sm" type="none"/>
            <a:tailEnd len="sm" w="sm" type="none"/>
          </a:ln>
        </p:spPr>
      </p:cxnSp>
      <p:sp>
        <p:nvSpPr>
          <p:cNvPr id="143" name="Google Shape;143;p7"/>
          <p:cNvSpPr/>
          <p:nvPr/>
        </p:nvSpPr>
        <p:spPr>
          <a:xfrm>
            <a:off x="611901" y="4847308"/>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44" name="Google Shape;144;p7"/>
          <p:cNvCxnSpPr/>
          <p:nvPr/>
        </p:nvCxnSpPr>
        <p:spPr>
          <a:xfrm>
            <a:off x="688243" y="4700681"/>
            <a:ext cx="0" cy="122144"/>
          </a:xfrm>
          <a:prstGeom prst="straightConnector1">
            <a:avLst/>
          </a:prstGeom>
          <a:noFill/>
          <a:ln cap="flat" cmpd="sng" w="12700">
            <a:solidFill>
              <a:srgbClr val="EE4639"/>
            </a:solidFill>
            <a:prstDash val="solid"/>
            <a:round/>
            <a:headEnd len="sm" w="sm" type="none"/>
            <a:tailEnd len="sm" w="sm" type="none"/>
          </a:ln>
        </p:spPr>
      </p:cxnSp>
      <p:pic>
        <p:nvPicPr>
          <p:cNvPr id="145" name="Google Shape;145;p7"/>
          <p:cNvPicPr preferRelativeResize="0"/>
          <p:nvPr/>
        </p:nvPicPr>
        <p:blipFill rotWithShape="1">
          <a:blip r:embed="rId3">
            <a:alphaModFix/>
          </a:blip>
          <a:srcRect b="0" l="0" r="0" t="0"/>
          <a:stretch/>
        </p:blipFill>
        <p:spPr>
          <a:xfrm>
            <a:off x="4727412" y="492574"/>
            <a:ext cx="3943934" cy="47414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nvSpPr>
        <p:spPr>
          <a:xfrm>
            <a:off x="498202" y="910925"/>
            <a:ext cx="3427756" cy="30623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CONCEPTO DE REQUISITOS</a:t>
            </a:r>
            <a:endParaRPr b="0" i="0" sz="1600" u="none" cap="none" strike="noStrike">
              <a:solidFill>
                <a:srgbClr val="000000"/>
              </a:solidFill>
              <a:latin typeface="Calibri"/>
              <a:ea typeface="Calibri"/>
              <a:cs typeface="Calibri"/>
              <a:sym typeface="Calibri"/>
            </a:endParaRPr>
          </a:p>
          <a:p>
            <a:pPr indent="-179388" lvl="0" marL="179388" marR="0" rtl="0" algn="l">
              <a:lnSpc>
                <a:spcPct val="100000"/>
              </a:lnSpc>
              <a:spcBef>
                <a:spcPts val="60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Condiciones o capacidades que deben estar presentes en un producto, servicio o resultado para satisfacer un contrato u otros documentos formalmente impuestos.</a:t>
            </a:r>
            <a:endParaRPr b="0" i="0" sz="1600" u="none" cap="none" strike="noStrike">
              <a:solidFill>
                <a:srgbClr val="000000"/>
              </a:solidFill>
              <a:latin typeface="Calibri"/>
              <a:ea typeface="Calibri"/>
              <a:cs typeface="Calibri"/>
              <a:sym typeface="Calibri"/>
            </a:endParaRPr>
          </a:p>
          <a:p>
            <a:pPr indent="-65086" lvl="0" marL="179388" marR="0" rtl="0" algn="l">
              <a:lnSpc>
                <a:spcPct val="100000"/>
              </a:lnSpc>
              <a:spcBef>
                <a:spcPts val="0"/>
              </a:spcBef>
              <a:spcAft>
                <a:spcPts val="0"/>
              </a:spcAft>
              <a:buClr>
                <a:schemeClr val="dk1"/>
              </a:buClr>
              <a:buSzPts val="1800"/>
              <a:buFont typeface="Arial"/>
              <a:buNone/>
            </a:pPr>
            <a:r>
              <a:t/>
            </a:r>
            <a:endParaRPr b="0" i="0" sz="1600" u="none" cap="none" strike="noStrike">
              <a:solidFill>
                <a:schemeClr val="dk1"/>
              </a:solidFill>
              <a:latin typeface="Calibri"/>
              <a:ea typeface="Calibri"/>
              <a:cs typeface="Calibri"/>
              <a:sym typeface="Calibri"/>
            </a:endParaRPr>
          </a:p>
          <a:p>
            <a:pPr indent="-179388" lvl="0" marL="179388" marR="0" rtl="0" algn="l">
              <a:lnSpc>
                <a:spcPct val="100000"/>
              </a:lnSpc>
              <a:spcBef>
                <a:spcPts val="0"/>
              </a:spcBef>
              <a:spcAft>
                <a:spcPts val="0"/>
              </a:spcAft>
              <a:buClr>
                <a:schemeClr val="dk1"/>
              </a:buClr>
              <a:buSzPts val="1800"/>
              <a:buFont typeface="Arial"/>
              <a:buChar char="•"/>
            </a:pPr>
            <a:r>
              <a:rPr b="0" i="0" lang="es-PE" sz="1600" u="none" cap="none" strike="noStrike">
                <a:solidFill>
                  <a:schemeClr val="dk1"/>
                </a:solidFill>
                <a:latin typeface="Calibri"/>
                <a:ea typeface="Calibri"/>
                <a:cs typeface="Calibri"/>
                <a:sym typeface="Calibri"/>
              </a:rPr>
              <a:t>Los requisitos cubren necesidades y expectativas documentadas y cuantificadas del patrocinador, del cliente y de otros interesados.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DEFINICIONES </a:t>
            </a:r>
            <a:endParaRPr b="0" i="0" sz="1400" u="none" cap="none" strike="noStrike">
              <a:solidFill>
                <a:srgbClr val="000000"/>
              </a:solidFill>
              <a:latin typeface="Calibri"/>
              <a:ea typeface="Calibri"/>
              <a:cs typeface="Calibri"/>
              <a:sym typeface="Calibri"/>
            </a:endParaRPr>
          </a:p>
        </p:txBody>
      </p:sp>
      <p:pic>
        <p:nvPicPr>
          <p:cNvPr id="153" name="Google Shape;153;p8"/>
          <p:cNvPicPr preferRelativeResize="0"/>
          <p:nvPr/>
        </p:nvPicPr>
        <p:blipFill rotWithShape="1">
          <a:blip r:embed="rId3">
            <a:alphaModFix/>
          </a:blip>
          <a:srcRect b="0" l="0" r="0" t="0"/>
          <a:stretch/>
        </p:blipFill>
        <p:spPr>
          <a:xfrm>
            <a:off x="4730750" y="481013"/>
            <a:ext cx="3944937" cy="4752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9"/>
          <p:cNvSpPr txBox="1"/>
          <p:nvPr/>
        </p:nvSpPr>
        <p:spPr>
          <a:xfrm>
            <a:off x="503238" y="915831"/>
            <a:ext cx="4176464"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EJEMPLOS DE REQUISITOS</a:t>
            </a:r>
            <a:endParaRPr b="0" i="0" sz="1200" u="none" cap="none" strike="noStrike">
              <a:solidFill>
                <a:srgbClr val="000000"/>
              </a:solidFill>
              <a:latin typeface="Calibri"/>
              <a:ea typeface="Calibri"/>
              <a:cs typeface="Calibri"/>
              <a:sym typeface="Calibri"/>
            </a:endParaRPr>
          </a:p>
        </p:txBody>
      </p:sp>
      <p:sp>
        <p:nvSpPr>
          <p:cNvPr id="160" name="Google Shape;160;p9"/>
          <p:cNvSpPr txBox="1"/>
          <p:nvPr/>
        </p:nvSpPr>
        <p:spPr>
          <a:xfrm>
            <a:off x="1390254" y="2167144"/>
            <a:ext cx="2993893"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Adquirir y configurar 5 equipos de envasados de alta gama con un mínimo de 6 boquillas controlado por un PLC de 5ta generación.</a:t>
            </a:r>
            <a:endParaRPr b="0" i="0" sz="1400" u="none" cap="none" strike="noStrike">
              <a:solidFill>
                <a:srgbClr val="000000"/>
              </a:solidFill>
              <a:latin typeface="Calibri"/>
              <a:ea typeface="Calibri"/>
              <a:cs typeface="Calibri"/>
              <a:sym typeface="Calibri"/>
            </a:endParaRPr>
          </a:p>
        </p:txBody>
      </p:sp>
      <p:sp>
        <p:nvSpPr>
          <p:cNvPr id="161" name="Google Shape;161;p9"/>
          <p:cNvSpPr txBox="1"/>
          <p:nvPr/>
        </p:nvSpPr>
        <p:spPr>
          <a:xfrm>
            <a:off x="1390254" y="2889672"/>
            <a:ext cx="2993893"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El diseño de la maqueta de la nueva planta debe contemplar tres tipos de plantas: planta de insumo, de envasado y de manufactura.</a:t>
            </a:r>
            <a:endParaRPr b="0" i="0" sz="1400" u="none" cap="none" strike="noStrike">
              <a:solidFill>
                <a:srgbClr val="000000"/>
              </a:solidFill>
              <a:latin typeface="Calibri"/>
              <a:ea typeface="Calibri"/>
              <a:cs typeface="Calibri"/>
              <a:sym typeface="Calibri"/>
            </a:endParaRPr>
          </a:p>
        </p:txBody>
      </p:sp>
      <p:sp>
        <p:nvSpPr>
          <p:cNvPr id="162" name="Google Shape;162;p9"/>
          <p:cNvSpPr txBox="1"/>
          <p:nvPr/>
        </p:nvSpPr>
        <p:spPr>
          <a:xfrm>
            <a:off x="1390254" y="3622077"/>
            <a:ext cx="2993893"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Contratar una empresa certificadora para realizar las pruebas sensoriales antes de la puesta en operaciones de la nueva planta.</a:t>
            </a:r>
            <a:endParaRPr b="0" i="0" sz="1400" u="none" cap="none" strike="noStrike">
              <a:solidFill>
                <a:srgbClr val="000000"/>
              </a:solidFill>
              <a:latin typeface="Calibri"/>
              <a:ea typeface="Calibri"/>
              <a:cs typeface="Calibri"/>
              <a:sym typeface="Calibri"/>
            </a:endParaRPr>
          </a:p>
        </p:txBody>
      </p:sp>
      <p:sp>
        <p:nvSpPr>
          <p:cNvPr id="163" name="Google Shape;163;p9"/>
          <p:cNvSpPr txBox="1"/>
          <p:nvPr/>
        </p:nvSpPr>
        <p:spPr>
          <a:xfrm>
            <a:off x="1398720" y="4384882"/>
            <a:ext cx="2993893"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La nueva planta de detergentes debe permitir un incremento de un 150 % de capacidad de producción de la planta actual.</a:t>
            </a:r>
            <a:endParaRPr b="0" i="0" sz="1400" u="none" cap="none" strike="noStrike">
              <a:solidFill>
                <a:srgbClr val="000000"/>
              </a:solidFill>
              <a:latin typeface="Calibri"/>
              <a:ea typeface="Calibri"/>
              <a:cs typeface="Calibri"/>
              <a:sym typeface="Calibri"/>
            </a:endParaRPr>
          </a:p>
        </p:txBody>
      </p:sp>
      <p:sp>
        <p:nvSpPr>
          <p:cNvPr id="164" name="Google Shape;164;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DEFINICIONES </a:t>
            </a:r>
            <a:endParaRPr b="0" i="0" sz="1400" u="none" cap="none" strike="noStrike">
              <a:solidFill>
                <a:srgbClr val="000000"/>
              </a:solidFill>
              <a:latin typeface="Calibri"/>
              <a:ea typeface="Calibri"/>
              <a:cs typeface="Calibri"/>
              <a:sym typeface="Calibri"/>
            </a:endParaRPr>
          </a:p>
        </p:txBody>
      </p:sp>
      <p:sp>
        <p:nvSpPr>
          <p:cNvPr id="165" name="Google Shape;165;p9"/>
          <p:cNvSpPr/>
          <p:nvPr/>
        </p:nvSpPr>
        <p:spPr>
          <a:xfrm>
            <a:off x="633805" y="2167144"/>
            <a:ext cx="486922" cy="375139"/>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R1</a:t>
            </a:r>
            <a:endParaRPr b="0" i="0" sz="1400" u="none" cap="none" strike="noStrike">
              <a:solidFill>
                <a:srgbClr val="000000"/>
              </a:solidFill>
              <a:latin typeface="Calibri"/>
              <a:ea typeface="Calibri"/>
              <a:cs typeface="Calibri"/>
              <a:sym typeface="Calibri"/>
            </a:endParaRPr>
          </a:p>
        </p:txBody>
      </p:sp>
      <p:sp>
        <p:nvSpPr>
          <p:cNvPr id="166" name="Google Shape;166;p9"/>
          <p:cNvSpPr/>
          <p:nvPr/>
        </p:nvSpPr>
        <p:spPr>
          <a:xfrm>
            <a:off x="633805" y="2908042"/>
            <a:ext cx="486922" cy="375139"/>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R2</a:t>
            </a:r>
            <a:endParaRPr b="0" i="0" sz="1400" u="none" cap="none" strike="noStrike">
              <a:solidFill>
                <a:srgbClr val="000000"/>
              </a:solidFill>
              <a:latin typeface="Calibri"/>
              <a:ea typeface="Calibri"/>
              <a:cs typeface="Calibri"/>
              <a:sym typeface="Calibri"/>
            </a:endParaRPr>
          </a:p>
        </p:txBody>
      </p:sp>
      <p:sp>
        <p:nvSpPr>
          <p:cNvPr id="167" name="Google Shape;167;p9"/>
          <p:cNvSpPr/>
          <p:nvPr/>
        </p:nvSpPr>
        <p:spPr>
          <a:xfrm>
            <a:off x="633805" y="3653630"/>
            <a:ext cx="486922" cy="375139"/>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R3</a:t>
            </a:r>
            <a:endParaRPr b="0" i="0" sz="1400" u="none" cap="none" strike="noStrike">
              <a:solidFill>
                <a:srgbClr val="000000"/>
              </a:solidFill>
              <a:latin typeface="Calibri"/>
              <a:ea typeface="Calibri"/>
              <a:cs typeface="Calibri"/>
              <a:sym typeface="Calibri"/>
            </a:endParaRPr>
          </a:p>
        </p:txBody>
      </p:sp>
      <p:sp>
        <p:nvSpPr>
          <p:cNvPr id="168" name="Google Shape;168;p9"/>
          <p:cNvSpPr/>
          <p:nvPr/>
        </p:nvSpPr>
        <p:spPr>
          <a:xfrm>
            <a:off x="633805" y="4399218"/>
            <a:ext cx="486922" cy="375139"/>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R4</a:t>
            </a:r>
            <a:endParaRPr b="0" i="0" sz="1400" u="none" cap="none" strike="noStrike">
              <a:solidFill>
                <a:srgbClr val="000000"/>
              </a:solidFill>
              <a:latin typeface="Calibri"/>
              <a:ea typeface="Calibri"/>
              <a:cs typeface="Calibri"/>
              <a:sym typeface="Calibri"/>
            </a:endParaRPr>
          </a:p>
        </p:txBody>
      </p:sp>
      <p:sp>
        <p:nvSpPr>
          <p:cNvPr id="169" name="Google Shape;169;p9"/>
          <p:cNvSpPr/>
          <p:nvPr/>
        </p:nvSpPr>
        <p:spPr>
          <a:xfrm>
            <a:off x="503239" y="1374664"/>
            <a:ext cx="3889374" cy="509484"/>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Proyecto de Construcción de una </a:t>
            </a:r>
            <a:br>
              <a:rPr b="0" i="0" lang="es-PE" sz="1600" u="none" cap="none" strike="noStrike">
                <a:solidFill>
                  <a:schemeClr val="lt1"/>
                </a:solidFill>
                <a:latin typeface="Calibri"/>
                <a:ea typeface="Calibri"/>
                <a:cs typeface="Calibri"/>
                <a:sym typeface="Calibri"/>
              </a:rPr>
            </a:br>
            <a:r>
              <a:rPr b="0" i="0" lang="es-PE" sz="1600" u="none" cap="none" strike="noStrike">
                <a:solidFill>
                  <a:schemeClr val="lt1"/>
                </a:solidFill>
                <a:latin typeface="Calibri"/>
                <a:ea typeface="Calibri"/>
                <a:cs typeface="Calibri"/>
                <a:sym typeface="Calibri"/>
              </a:rPr>
              <a:t>Planta de Detergentes</a:t>
            </a:r>
            <a:endParaRPr b="0" i="0" sz="1600" u="none" cap="none" strike="noStrike">
              <a:solidFill>
                <a:schemeClr val="lt1"/>
              </a:solidFill>
              <a:latin typeface="Calibri"/>
              <a:ea typeface="Calibri"/>
              <a:cs typeface="Calibri"/>
              <a:sym typeface="Calibri"/>
            </a:endParaRPr>
          </a:p>
        </p:txBody>
      </p:sp>
      <p:pic>
        <p:nvPicPr>
          <p:cNvPr id="170" name="Google Shape;170;p9"/>
          <p:cNvPicPr preferRelativeResize="0"/>
          <p:nvPr/>
        </p:nvPicPr>
        <p:blipFill rotWithShape="1">
          <a:blip r:embed="rId3">
            <a:alphaModFix/>
          </a:blip>
          <a:srcRect b="0" l="0" r="8737" t="0"/>
          <a:stretch/>
        </p:blipFill>
        <p:spPr>
          <a:xfrm>
            <a:off x="4730750" y="915830"/>
            <a:ext cx="3946020" cy="43181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